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0" r:id="rId3"/>
  </p:sldMasterIdLst>
  <p:notesMasterIdLst>
    <p:notesMasterId r:id="rId55"/>
  </p:notesMasterIdLst>
  <p:handoutMasterIdLst>
    <p:handoutMasterId r:id="rId56"/>
  </p:handoutMasterIdLst>
  <p:sldIdLst>
    <p:sldId id="256" r:id="rId4"/>
    <p:sldId id="284" r:id="rId5"/>
    <p:sldId id="271" r:id="rId6"/>
    <p:sldId id="269" r:id="rId7"/>
    <p:sldId id="272" r:id="rId8"/>
    <p:sldId id="273" r:id="rId9"/>
    <p:sldId id="275" r:id="rId10"/>
    <p:sldId id="276" r:id="rId11"/>
    <p:sldId id="282" r:id="rId12"/>
    <p:sldId id="283" r:id="rId13"/>
    <p:sldId id="274" r:id="rId14"/>
    <p:sldId id="280" r:id="rId15"/>
    <p:sldId id="270" r:id="rId16"/>
    <p:sldId id="257" r:id="rId17"/>
    <p:sldId id="277" r:id="rId18"/>
    <p:sldId id="278" r:id="rId19"/>
    <p:sldId id="279" r:id="rId20"/>
    <p:sldId id="262" r:id="rId21"/>
    <p:sldId id="281" r:id="rId22"/>
    <p:sldId id="263" r:id="rId23"/>
    <p:sldId id="285" r:id="rId24"/>
    <p:sldId id="286" r:id="rId25"/>
    <p:sldId id="287" r:id="rId26"/>
    <p:sldId id="289" r:id="rId27"/>
    <p:sldId id="290" r:id="rId28"/>
    <p:sldId id="291" r:id="rId29"/>
    <p:sldId id="292" r:id="rId30"/>
    <p:sldId id="293" r:id="rId31"/>
    <p:sldId id="294" r:id="rId32"/>
    <p:sldId id="295" r:id="rId33"/>
    <p:sldId id="296" r:id="rId34"/>
    <p:sldId id="288"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8" d="100"/>
          <a:sy n="88" d="100"/>
        </p:scale>
        <p:origin x="69" y="240"/>
      </p:cViewPr>
      <p:guideLst/>
    </p:cSldViewPr>
  </p:slideViewPr>
  <p:notesTextViewPr>
    <p:cViewPr>
      <p:scale>
        <a:sx n="1" d="1"/>
        <a:sy n="1" d="1"/>
      </p:scale>
      <p:origin x="0" y="0"/>
    </p:cViewPr>
  </p:notesTextViewPr>
  <p:sorterViewPr>
    <p:cViewPr>
      <p:scale>
        <a:sx n="100" d="100"/>
        <a:sy n="100" d="100"/>
      </p:scale>
      <p:origin x="0" y="-4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CC14A-288C-4483-AC2C-62642B967989}" type="doc">
      <dgm:prSet loTypeId="urn:microsoft.com/office/officeart/2016/7/layout/BasicLinear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9F9E54DE-830B-4E01-9790-0E4C2F699DCF}">
      <dgm:prSet/>
      <dgm:spPr/>
      <dgm:t>
        <a:bodyPr/>
        <a:lstStyle/>
        <a:p>
          <a:pPr algn="ctr"/>
          <a:r>
            <a:rPr lang="en-US" dirty="0"/>
            <a:t>Expand Knowledge</a:t>
          </a:r>
        </a:p>
      </dgm:t>
    </dgm:pt>
    <dgm:pt modelId="{CB97D863-39A1-4A63-966A-9F7499044AD2}" type="parTrans" cxnId="{8566E01F-A7F8-4A26-8DE2-692161EB8162}">
      <dgm:prSet/>
      <dgm:spPr/>
      <dgm:t>
        <a:bodyPr/>
        <a:lstStyle/>
        <a:p>
          <a:endParaRPr lang="en-US"/>
        </a:p>
      </dgm:t>
    </dgm:pt>
    <dgm:pt modelId="{344AE47F-102F-4C6D-87A8-78E76880B92A}" type="sibTrans" cxnId="{8566E01F-A7F8-4A26-8DE2-692161EB8162}">
      <dgm:prSet phldrT="1" phldr="0"/>
      <dgm:spPr>
        <a:solidFill>
          <a:srgbClr val="262262"/>
        </a:solidFill>
      </dgm:spPr>
      <dgm:t>
        <a:bodyPr/>
        <a:lstStyle/>
        <a:p>
          <a:r>
            <a:rPr lang="en-US"/>
            <a:t>1</a:t>
          </a:r>
        </a:p>
      </dgm:t>
    </dgm:pt>
    <dgm:pt modelId="{B8CFBC89-B6E1-46C0-98A8-B82A42B23A22}">
      <dgm:prSet/>
      <dgm:spPr/>
      <dgm:t>
        <a:bodyPr/>
        <a:lstStyle/>
        <a:p>
          <a:pPr algn="ctr"/>
          <a:r>
            <a:rPr lang="en-US" dirty="0"/>
            <a:t>Leverage Relationships</a:t>
          </a:r>
        </a:p>
      </dgm:t>
    </dgm:pt>
    <dgm:pt modelId="{5215008D-9D66-474B-9A51-443B2E285E2B}" type="parTrans" cxnId="{2D942449-6537-4D2E-8633-6F98FFF793FD}">
      <dgm:prSet/>
      <dgm:spPr/>
      <dgm:t>
        <a:bodyPr/>
        <a:lstStyle/>
        <a:p>
          <a:endParaRPr lang="en-US"/>
        </a:p>
      </dgm:t>
    </dgm:pt>
    <dgm:pt modelId="{8C64B014-415F-424C-8F05-483628BBF1A8}" type="sibTrans" cxnId="{2D942449-6537-4D2E-8633-6F98FFF793FD}">
      <dgm:prSet phldrT="2" phldr="0"/>
      <dgm:spPr>
        <a:solidFill>
          <a:srgbClr val="262262"/>
        </a:solidFill>
      </dgm:spPr>
      <dgm:t>
        <a:bodyPr/>
        <a:lstStyle/>
        <a:p>
          <a:r>
            <a:rPr lang="en-US"/>
            <a:t>2</a:t>
          </a:r>
        </a:p>
      </dgm:t>
    </dgm:pt>
    <dgm:pt modelId="{A174C941-EFE9-4454-95F1-9ED1B1DFA715}">
      <dgm:prSet/>
      <dgm:spPr/>
      <dgm:t>
        <a:bodyPr/>
        <a:lstStyle/>
        <a:p>
          <a:pPr algn="ctr"/>
          <a:r>
            <a:rPr lang="en-US" dirty="0"/>
            <a:t>Access Funding</a:t>
          </a:r>
        </a:p>
      </dgm:t>
    </dgm:pt>
    <dgm:pt modelId="{1E6D3116-BF23-4675-B630-F40F0A43A516}" type="parTrans" cxnId="{F2D8554E-E24E-46E0-94A1-854E3083EB1B}">
      <dgm:prSet/>
      <dgm:spPr/>
      <dgm:t>
        <a:bodyPr/>
        <a:lstStyle/>
        <a:p>
          <a:endParaRPr lang="en-US"/>
        </a:p>
      </dgm:t>
    </dgm:pt>
    <dgm:pt modelId="{5A339E15-4DCF-4739-BFAB-EABD0110B296}" type="sibTrans" cxnId="{F2D8554E-E24E-46E0-94A1-854E3083EB1B}">
      <dgm:prSet phldrT="3" phldr="0"/>
      <dgm:spPr>
        <a:solidFill>
          <a:srgbClr val="262262"/>
        </a:solidFill>
      </dgm:spPr>
      <dgm:t>
        <a:bodyPr/>
        <a:lstStyle/>
        <a:p>
          <a:r>
            <a:rPr lang="en-US"/>
            <a:t>3</a:t>
          </a:r>
        </a:p>
      </dgm:t>
    </dgm:pt>
    <dgm:pt modelId="{5A2152DA-D4E9-4A0C-A91B-C62E78DDD5E1}">
      <dgm:prSet/>
      <dgm:spPr/>
      <dgm:t>
        <a:bodyPr/>
        <a:lstStyle/>
        <a:p>
          <a:pPr marL="0" algn="ctr">
            <a:lnSpc>
              <a:spcPct val="100000"/>
            </a:lnSpc>
            <a:spcAft>
              <a:spcPts val="0"/>
            </a:spcAft>
          </a:pPr>
          <a:r>
            <a:rPr lang="en-US" dirty="0"/>
            <a:t>Increase</a:t>
          </a:r>
        </a:p>
        <a:p>
          <a:pPr marL="0" algn="ctr">
            <a:lnSpc>
              <a:spcPct val="100000"/>
            </a:lnSpc>
            <a:spcAft>
              <a:spcPts val="0"/>
            </a:spcAft>
          </a:pPr>
          <a:r>
            <a:rPr lang="en-US" dirty="0"/>
            <a:t>Power</a:t>
          </a:r>
        </a:p>
      </dgm:t>
    </dgm:pt>
    <dgm:pt modelId="{378DEA33-9C09-49CB-8B5A-2FC1E10CBE59}" type="parTrans" cxnId="{C5932B05-9601-4E33-AAA1-3948FE925593}">
      <dgm:prSet/>
      <dgm:spPr/>
      <dgm:t>
        <a:bodyPr/>
        <a:lstStyle/>
        <a:p>
          <a:endParaRPr lang="en-US"/>
        </a:p>
      </dgm:t>
    </dgm:pt>
    <dgm:pt modelId="{5D36F62A-B33F-44D3-8552-064119F40D87}" type="sibTrans" cxnId="{C5932B05-9601-4E33-AAA1-3948FE925593}">
      <dgm:prSet phldrT="4" phldr="0"/>
      <dgm:spPr>
        <a:solidFill>
          <a:srgbClr val="262262"/>
        </a:solidFill>
      </dgm:spPr>
      <dgm:t>
        <a:bodyPr/>
        <a:lstStyle/>
        <a:p>
          <a:r>
            <a:rPr lang="en-US"/>
            <a:t>4</a:t>
          </a:r>
          <a:endParaRPr lang="en-US" dirty="0"/>
        </a:p>
      </dgm:t>
    </dgm:pt>
    <dgm:pt modelId="{7BA96037-F205-4C8C-9B17-C1E9C469F419}" type="pres">
      <dgm:prSet presAssocID="{ED1CC14A-288C-4483-AC2C-62642B967989}" presName="Name0" presStyleCnt="0">
        <dgm:presLayoutVars>
          <dgm:animLvl val="lvl"/>
          <dgm:resizeHandles val="exact"/>
        </dgm:presLayoutVars>
      </dgm:prSet>
      <dgm:spPr/>
    </dgm:pt>
    <dgm:pt modelId="{9FF17135-62C8-4FC2-9BB9-44AB5C711249}" type="pres">
      <dgm:prSet presAssocID="{9F9E54DE-830B-4E01-9790-0E4C2F699DCF}" presName="compositeNode" presStyleCnt="0">
        <dgm:presLayoutVars>
          <dgm:bulletEnabled val="1"/>
        </dgm:presLayoutVars>
      </dgm:prSet>
      <dgm:spPr/>
    </dgm:pt>
    <dgm:pt modelId="{6A269CF4-4F85-437A-A2D3-21ABF81126CB}" type="pres">
      <dgm:prSet presAssocID="{9F9E54DE-830B-4E01-9790-0E4C2F699DCF}" presName="bgRect" presStyleLbl="bgAccFollowNode1" presStyleIdx="0" presStyleCnt="4"/>
      <dgm:spPr/>
    </dgm:pt>
    <dgm:pt modelId="{17A0C289-1069-434C-BAC5-C4E28E1EE3BA}" type="pres">
      <dgm:prSet presAssocID="{344AE47F-102F-4C6D-87A8-78E76880B92A}" presName="sibTransNodeCircle" presStyleLbl="alignNode1" presStyleIdx="0" presStyleCnt="8">
        <dgm:presLayoutVars>
          <dgm:chMax val="0"/>
          <dgm:bulletEnabled/>
        </dgm:presLayoutVars>
      </dgm:prSet>
      <dgm:spPr/>
    </dgm:pt>
    <dgm:pt modelId="{1609EE04-E649-46E4-BAB7-238ECC4FAFE8}" type="pres">
      <dgm:prSet presAssocID="{9F9E54DE-830B-4E01-9790-0E4C2F699DCF}" presName="bottomLine" presStyleLbl="alignNode1" presStyleIdx="1" presStyleCnt="8">
        <dgm:presLayoutVars/>
      </dgm:prSet>
      <dgm:spPr/>
    </dgm:pt>
    <dgm:pt modelId="{322F7BB2-EA79-4502-88A8-F9A71F9AD083}" type="pres">
      <dgm:prSet presAssocID="{9F9E54DE-830B-4E01-9790-0E4C2F699DCF}" presName="nodeText" presStyleLbl="bgAccFollowNode1" presStyleIdx="0" presStyleCnt="4">
        <dgm:presLayoutVars>
          <dgm:bulletEnabled val="1"/>
        </dgm:presLayoutVars>
      </dgm:prSet>
      <dgm:spPr/>
    </dgm:pt>
    <dgm:pt modelId="{2CCA0AEF-6F23-4706-BF63-6403F5A1AE78}" type="pres">
      <dgm:prSet presAssocID="{344AE47F-102F-4C6D-87A8-78E76880B92A}" presName="sibTrans" presStyleCnt="0"/>
      <dgm:spPr/>
    </dgm:pt>
    <dgm:pt modelId="{5AED2AB8-1B78-4AC5-BED5-9F6569E4C7F6}" type="pres">
      <dgm:prSet presAssocID="{B8CFBC89-B6E1-46C0-98A8-B82A42B23A22}" presName="compositeNode" presStyleCnt="0">
        <dgm:presLayoutVars>
          <dgm:bulletEnabled val="1"/>
        </dgm:presLayoutVars>
      </dgm:prSet>
      <dgm:spPr/>
    </dgm:pt>
    <dgm:pt modelId="{3547B269-4C7E-4D14-A035-CBFDF8CD1B00}" type="pres">
      <dgm:prSet presAssocID="{B8CFBC89-B6E1-46C0-98A8-B82A42B23A22}" presName="bgRect" presStyleLbl="bgAccFollowNode1" presStyleIdx="1" presStyleCnt="4"/>
      <dgm:spPr/>
    </dgm:pt>
    <dgm:pt modelId="{C4D14A9D-4DF3-40BB-B40F-84D1011A3C23}" type="pres">
      <dgm:prSet presAssocID="{8C64B014-415F-424C-8F05-483628BBF1A8}" presName="sibTransNodeCircle" presStyleLbl="alignNode1" presStyleIdx="2" presStyleCnt="8">
        <dgm:presLayoutVars>
          <dgm:chMax val="0"/>
          <dgm:bulletEnabled/>
        </dgm:presLayoutVars>
      </dgm:prSet>
      <dgm:spPr/>
    </dgm:pt>
    <dgm:pt modelId="{D98588D6-86E9-424E-9195-9E134A9B2B18}" type="pres">
      <dgm:prSet presAssocID="{B8CFBC89-B6E1-46C0-98A8-B82A42B23A22}" presName="bottomLine" presStyleLbl="alignNode1" presStyleIdx="3" presStyleCnt="8">
        <dgm:presLayoutVars/>
      </dgm:prSet>
      <dgm:spPr/>
    </dgm:pt>
    <dgm:pt modelId="{EBBE8F89-39C0-44C9-82E3-B94E78931E77}" type="pres">
      <dgm:prSet presAssocID="{B8CFBC89-B6E1-46C0-98A8-B82A42B23A22}" presName="nodeText" presStyleLbl="bgAccFollowNode1" presStyleIdx="1" presStyleCnt="4">
        <dgm:presLayoutVars>
          <dgm:bulletEnabled val="1"/>
        </dgm:presLayoutVars>
      </dgm:prSet>
      <dgm:spPr/>
    </dgm:pt>
    <dgm:pt modelId="{CE30601A-E911-4C8E-9CFD-67E692DEFBD3}" type="pres">
      <dgm:prSet presAssocID="{8C64B014-415F-424C-8F05-483628BBF1A8}" presName="sibTrans" presStyleCnt="0"/>
      <dgm:spPr/>
    </dgm:pt>
    <dgm:pt modelId="{42EC3CB7-2186-4D3C-AE52-7AB1BF124BC4}" type="pres">
      <dgm:prSet presAssocID="{A174C941-EFE9-4454-95F1-9ED1B1DFA715}" presName="compositeNode" presStyleCnt="0">
        <dgm:presLayoutVars>
          <dgm:bulletEnabled val="1"/>
        </dgm:presLayoutVars>
      </dgm:prSet>
      <dgm:spPr/>
    </dgm:pt>
    <dgm:pt modelId="{D98DE4B8-D3D4-43A8-BAB9-FFA772D60387}" type="pres">
      <dgm:prSet presAssocID="{A174C941-EFE9-4454-95F1-9ED1B1DFA715}" presName="bgRect" presStyleLbl="bgAccFollowNode1" presStyleIdx="2" presStyleCnt="4"/>
      <dgm:spPr/>
    </dgm:pt>
    <dgm:pt modelId="{BD7C2F96-8615-4946-8AB3-5BC6B53DBCD2}" type="pres">
      <dgm:prSet presAssocID="{5A339E15-4DCF-4739-BFAB-EABD0110B296}" presName="sibTransNodeCircle" presStyleLbl="alignNode1" presStyleIdx="4" presStyleCnt="8">
        <dgm:presLayoutVars>
          <dgm:chMax val="0"/>
          <dgm:bulletEnabled/>
        </dgm:presLayoutVars>
      </dgm:prSet>
      <dgm:spPr/>
    </dgm:pt>
    <dgm:pt modelId="{EE382A1B-3FA1-4E38-8A2C-68D5F11F7025}" type="pres">
      <dgm:prSet presAssocID="{A174C941-EFE9-4454-95F1-9ED1B1DFA715}" presName="bottomLine" presStyleLbl="alignNode1" presStyleIdx="5" presStyleCnt="8">
        <dgm:presLayoutVars/>
      </dgm:prSet>
      <dgm:spPr/>
    </dgm:pt>
    <dgm:pt modelId="{9FD6CEC9-FEAE-4258-9320-83203B748E3F}" type="pres">
      <dgm:prSet presAssocID="{A174C941-EFE9-4454-95F1-9ED1B1DFA715}" presName="nodeText" presStyleLbl="bgAccFollowNode1" presStyleIdx="2" presStyleCnt="4">
        <dgm:presLayoutVars>
          <dgm:bulletEnabled val="1"/>
        </dgm:presLayoutVars>
      </dgm:prSet>
      <dgm:spPr/>
    </dgm:pt>
    <dgm:pt modelId="{2E505DD2-F7A4-43B4-936B-126AEE4A48F4}" type="pres">
      <dgm:prSet presAssocID="{5A339E15-4DCF-4739-BFAB-EABD0110B296}" presName="sibTrans" presStyleCnt="0"/>
      <dgm:spPr/>
    </dgm:pt>
    <dgm:pt modelId="{40D14943-8320-492E-8F67-DA46C8EF2214}" type="pres">
      <dgm:prSet presAssocID="{5A2152DA-D4E9-4A0C-A91B-C62E78DDD5E1}" presName="compositeNode" presStyleCnt="0">
        <dgm:presLayoutVars>
          <dgm:bulletEnabled val="1"/>
        </dgm:presLayoutVars>
      </dgm:prSet>
      <dgm:spPr/>
    </dgm:pt>
    <dgm:pt modelId="{2385A8B9-976C-4B21-AB55-2501244B8104}" type="pres">
      <dgm:prSet presAssocID="{5A2152DA-D4E9-4A0C-A91B-C62E78DDD5E1}" presName="bgRect" presStyleLbl="bgAccFollowNode1" presStyleIdx="3" presStyleCnt="4" custLinFactNeighborX="3153" custLinFactNeighborY="-333"/>
      <dgm:spPr/>
    </dgm:pt>
    <dgm:pt modelId="{FAC49F81-25D1-4037-922C-799D684C62AA}" type="pres">
      <dgm:prSet presAssocID="{5D36F62A-B33F-44D3-8552-064119F40D87}" presName="sibTransNodeCircle" presStyleLbl="alignNode1" presStyleIdx="6" presStyleCnt="8">
        <dgm:presLayoutVars>
          <dgm:chMax val="0"/>
          <dgm:bulletEnabled/>
        </dgm:presLayoutVars>
      </dgm:prSet>
      <dgm:spPr/>
    </dgm:pt>
    <dgm:pt modelId="{9DAEC0B7-BA5A-43A0-80DB-55763B1E259C}" type="pres">
      <dgm:prSet presAssocID="{5A2152DA-D4E9-4A0C-A91B-C62E78DDD5E1}" presName="bottomLine" presStyleLbl="alignNode1" presStyleIdx="7" presStyleCnt="8">
        <dgm:presLayoutVars/>
      </dgm:prSet>
      <dgm:spPr/>
    </dgm:pt>
    <dgm:pt modelId="{D36EA964-7C1B-4DB3-81AA-1B6DC661BBE0}" type="pres">
      <dgm:prSet presAssocID="{5A2152DA-D4E9-4A0C-A91B-C62E78DDD5E1}" presName="nodeText" presStyleLbl="bgAccFollowNode1" presStyleIdx="3" presStyleCnt="4">
        <dgm:presLayoutVars>
          <dgm:bulletEnabled val="1"/>
        </dgm:presLayoutVars>
      </dgm:prSet>
      <dgm:spPr/>
    </dgm:pt>
  </dgm:ptLst>
  <dgm:cxnLst>
    <dgm:cxn modelId="{C5932B05-9601-4E33-AAA1-3948FE925593}" srcId="{ED1CC14A-288C-4483-AC2C-62642B967989}" destId="{5A2152DA-D4E9-4A0C-A91B-C62E78DDD5E1}" srcOrd="3" destOrd="0" parTransId="{378DEA33-9C09-49CB-8B5A-2FC1E10CBE59}" sibTransId="{5D36F62A-B33F-44D3-8552-064119F40D87}"/>
    <dgm:cxn modelId="{C83A5905-4BF6-41E3-9DCE-06BA6964011D}" type="presOf" srcId="{9F9E54DE-830B-4E01-9790-0E4C2F699DCF}" destId="{322F7BB2-EA79-4502-88A8-F9A71F9AD083}" srcOrd="1" destOrd="0" presId="urn:microsoft.com/office/officeart/2016/7/layout/BasicLinearProcessNumbered"/>
    <dgm:cxn modelId="{FF970207-8355-4480-82AA-B6700C11A611}" type="presOf" srcId="{B8CFBC89-B6E1-46C0-98A8-B82A42B23A22}" destId="{3547B269-4C7E-4D14-A035-CBFDF8CD1B00}" srcOrd="0" destOrd="0" presId="urn:microsoft.com/office/officeart/2016/7/layout/BasicLinearProcessNumbered"/>
    <dgm:cxn modelId="{8566E01F-A7F8-4A26-8DE2-692161EB8162}" srcId="{ED1CC14A-288C-4483-AC2C-62642B967989}" destId="{9F9E54DE-830B-4E01-9790-0E4C2F699DCF}" srcOrd="0" destOrd="0" parTransId="{CB97D863-39A1-4A63-966A-9F7499044AD2}" sibTransId="{344AE47F-102F-4C6D-87A8-78E76880B92A}"/>
    <dgm:cxn modelId="{0BF68D2F-4CB4-47B7-B314-407C67EA60AF}" type="presOf" srcId="{5A339E15-4DCF-4739-BFAB-EABD0110B296}" destId="{BD7C2F96-8615-4946-8AB3-5BC6B53DBCD2}" srcOrd="0" destOrd="0" presId="urn:microsoft.com/office/officeart/2016/7/layout/BasicLinearProcessNumbered"/>
    <dgm:cxn modelId="{F8723D47-9C7F-4C46-8693-7CA322C57E0B}" type="presOf" srcId="{8C64B014-415F-424C-8F05-483628BBF1A8}" destId="{C4D14A9D-4DF3-40BB-B40F-84D1011A3C23}" srcOrd="0" destOrd="0" presId="urn:microsoft.com/office/officeart/2016/7/layout/BasicLinearProcessNumbered"/>
    <dgm:cxn modelId="{2D942449-6537-4D2E-8633-6F98FFF793FD}" srcId="{ED1CC14A-288C-4483-AC2C-62642B967989}" destId="{B8CFBC89-B6E1-46C0-98A8-B82A42B23A22}" srcOrd="1" destOrd="0" parTransId="{5215008D-9D66-474B-9A51-443B2E285E2B}" sibTransId="{8C64B014-415F-424C-8F05-483628BBF1A8}"/>
    <dgm:cxn modelId="{F2D8554E-E24E-46E0-94A1-854E3083EB1B}" srcId="{ED1CC14A-288C-4483-AC2C-62642B967989}" destId="{A174C941-EFE9-4454-95F1-9ED1B1DFA715}" srcOrd="2" destOrd="0" parTransId="{1E6D3116-BF23-4675-B630-F40F0A43A516}" sibTransId="{5A339E15-4DCF-4739-BFAB-EABD0110B296}"/>
    <dgm:cxn modelId="{168C7076-1E42-4093-B74F-E7FF5C5A18C6}" type="presOf" srcId="{ED1CC14A-288C-4483-AC2C-62642B967989}" destId="{7BA96037-F205-4C8C-9B17-C1E9C469F419}" srcOrd="0" destOrd="0" presId="urn:microsoft.com/office/officeart/2016/7/layout/BasicLinearProcessNumbered"/>
    <dgm:cxn modelId="{63D6BF7F-181D-412D-A59E-5709CE1916F6}" type="presOf" srcId="{B8CFBC89-B6E1-46C0-98A8-B82A42B23A22}" destId="{EBBE8F89-39C0-44C9-82E3-B94E78931E77}" srcOrd="1" destOrd="0" presId="urn:microsoft.com/office/officeart/2016/7/layout/BasicLinearProcessNumbered"/>
    <dgm:cxn modelId="{E6E10C85-75C6-432D-8ABC-4D1C3A1E18BE}" type="presOf" srcId="{5D36F62A-B33F-44D3-8552-064119F40D87}" destId="{FAC49F81-25D1-4037-922C-799D684C62AA}" srcOrd="0" destOrd="0" presId="urn:microsoft.com/office/officeart/2016/7/layout/BasicLinearProcessNumbered"/>
    <dgm:cxn modelId="{AA5E7493-F0C3-4002-ADFE-E9ED94A9F2CD}" type="presOf" srcId="{A174C941-EFE9-4454-95F1-9ED1B1DFA715}" destId="{9FD6CEC9-FEAE-4258-9320-83203B748E3F}" srcOrd="1" destOrd="0" presId="urn:microsoft.com/office/officeart/2016/7/layout/BasicLinearProcessNumbered"/>
    <dgm:cxn modelId="{6D178FB5-4AE0-41BB-BFAB-7349066876E8}" type="presOf" srcId="{344AE47F-102F-4C6D-87A8-78E76880B92A}" destId="{17A0C289-1069-434C-BAC5-C4E28E1EE3BA}" srcOrd="0" destOrd="0" presId="urn:microsoft.com/office/officeart/2016/7/layout/BasicLinearProcessNumbered"/>
    <dgm:cxn modelId="{329CC3B8-5C42-4AFE-9FEA-645DEF98735D}" type="presOf" srcId="{A174C941-EFE9-4454-95F1-9ED1B1DFA715}" destId="{D98DE4B8-D3D4-43A8-BAB9-FFA772D60387}" srcOrd="0" destOrd="0" presId="urn:microsoft.com/office/officeart/2016/7/layout/BasicLinearProcessNumbered"/>
    <dgm:cxn modelId="{6CCB14EF-8148-4842-8FCE-895A17AA9168}" type="presOf" srcId="{9F9E54DE-830B-4E01-9790-0E4C2F699DCF}" destId="{6A269CF4-4F85-437A-A2D3-21ABF81126CB}" srcOrd="0" destOrd="0" presId="urn:microsoft.com/office/officeart/2016/7/layout/BasicLinearProcessNumbered"/>
    <dgm:cxn modelId="{83997BF4-1F8F-45A3-BAD6-326B3F7EF935}" type="presOf" srcId="{5A2152DA-D4E9-4A0C-A91B-C62E78DDD5E1}" destId="{2385A8B9-976C-4B21-AB55-2501244B8104}" srcOrd="0" destOrd="0" presId="urn:microsoft.com/office/officeart/2016/7/layout/BasicLinearProcessNumbered"/>
    <dgm:cxn modelId="{5E590AF8-42F8-442C-9FE9-D59105A07A82}" type="presOf" srcId="{5A2152DA-D4E9-4A0C-A91B-C62E78DDD5E1}" destId="{D36EA964-7C1B-4DB3-81AA-1B6DC661BBE0}" srcOrd="1" destOrd="0" presId="urn:microsoft.com/office/officeart/2016/7/layout/BasicLinearProcessNumbered"/>
    <dgm:cxn modelId="{74DA56BA-359E-47A2-AEAB-A14EB14A970A}" type="presParOf" srcId="{7BA96037-F205-4C8C-9B17-C1E9C469F419}" destId="{9FF17135-62C8-4FC2-9BB9-44AB5C711249}" srcOrd="0" destOrd="0" presId="urn:microsoft.com/office/officeart/2016/7/layout/BasicLinearProcessNumbered"/>
    <dgm:cxn modelId="{56292011-6084-4609-A77C-6A4CC51F1753}" type="presParOf" srcId="{9FF17135-62C8-4FC2-9BB9-44AB5C711249}" destId="{6A269CF4-4F85-437A-A2D3-21ABF81126CB}" srcOrd="0" destOrd="0" presId="urn:microsoft.com/office/officeart/2016/7/layout/BasicLinearProcessNumbered"/>
    <dgm:cxn modelId="{14136BB0-7251-43CE-8017-8A77BABD0340}" type="presParOf" srcId="{9FF17135-62C8-4FC2-9BB9-44AB5C711249}" destId="{17A0C289-1069-434C-BAC5-C4E28E1EE3BA}" srcOrd="1" destOrd="0" presId="urn:microsoft.com/office/officeart/2016/7/layout/BasicLinearProcessNumbered"/>
    <dgm:cxn modelId="{08CE0712-8FC7-4683-96EC-C91EA50A3967}" type="presParOf" srcId="{9FF17135-62C8-4FC2-9BB9-44AB5C711249}" destId="{1609EE04-E649-46E4-BAB7-238ECC4FAFE8}" srcOrd="2" destOrd="0" presId="urn:microsoft.com/office/officeart/2016/7/layout/BasicLinearProcessNumbered"/>
    <dgm:cxn modelId="{E76B91F5-E316-4C31-BD78-BFF91BB09AB0}" type="presParOf" srcId="{9FF17135-62C8-4FC2-9BB9-44AB5C711249}" destId="{322F7BB2-EA79-4502-88A8-F9A71F9AD083}" srcOrd="3" destOrd="0" presId="urn:microsoft.com/office/officeart/2016/7/layout/BasicLinearProcessNumbered"/>
    <dgm:cxn modelId="{A8B43240-670B-4D31-8916-1908EABA018C}" type="presParOf" srcId="{7BA96037-F205-4C8C-9B17-C1E9C469F419}" destId="{2CCA0AEF-6F23-4706-BF63-6403F5A1AE78}" srcOrd="1" destOrd="0" presId="urn:microsoft.com/office/officeart/2016/7/layout/BasicLinearProcessNumbered"/>
    <dgm:cxn modelId="{D308904A-6A4F-410A-91DA-F4460C2B48EE}" type="presParOf" srcId="{7BA96037-F205-4C8C-9B17-C1E9C469F419}" destId="{5AED2AB8-1B78-4AC5-BED5-9F6569E4C7F6}" srcOrd="2" destOrd="0" presId="urn:microsoft.com/office/officeart/2016/7/layout/BasicLinearProcessNumbered"/>
    <dgm:cxn modelId="{EB5CD9E5-8F58-49B0-9E90-0E3663A2153A}" type="presParOf" srcId="{5AED2AB8-1B78-4AC5-BED5-9F6569E4C7F6}" destId="{3547B269-4C7E-4D14-A035-CBFDF8CD1B00}" srcOrd="0" destOrd="0" presId="urn:microsoft.com/office/officeart/2016/7/layout/BasicLinearProcessNumbered"/>
    <dgm:cxn modelId="{0F3DF4E2-BCE6-4DE7-A758-ADE0E65018F3}" type="presParOf" srcId="{5AED2AB8-1B78-4AC5-BED5-9F6569E4C7F6}" destId="{C4D14A9D-4DF3-40BB-B40F-84D1011A3C23}" srcOrd="1" destOrd="0" presId="urn:microsoft.com/office/officeart/2016/7/layout/BasicLinearProcessNumbered"/>
    <dgm:cxn modelId="{430D655C-3693-4BD0-9277-6CD800DCEF6C}" type="presParOf" srcId="{5AED2AB8-1B78-4AC5-BED5-9F6569E4C7F6}" destId="{D98588D6-86E9-424E-9195-9E134A9B2B18}" srcOrd="2" destOrd="0" presId="urn:microsoft.com/office/officeart/2016/7/layout/BasicLinearProcessNumbered"/>
    <dgm:cxn modelId="{737520E5-DF89-4175-A091-66D8951C2E6D}" type="presParOf" srcId="{5AED2AB8-1B78-4AC5-BED5-9F6569E4C7F6}" destId="{EBBE8F89-39C0-44C9-82E3-B94E78931E77}" srcOrd="3" destOrd="0" presId="urn:microsoft.com/office/officeart/2016/7/layout/BasicLinearProcessNumbered"/>
    <dgm:cxn modelId="{F7888E57-0611-4A3D-B1A3-8FFE0C4FE6B3}" type="presParOf" srcId="{7BA96037-F205-4C8C-9B17-C1E9C469F419}" destId="{CE30601A-E911-4C8E-9CFD-67E692DEFBD3}" srcOrd="3" destOrd="0" presId="urn:microsoft.com/office/officeart/2016/7/layout/BasicLinearProcessNumbered"/>
    <dgm:cxn modelId="{7455C7B8-C3C4-42C7-84BF-ACD8D4B02698}" type="presParOf" srcId="{7BA96037-F205-4C8C-9B17-C1E9C469F419}" destId="{42EC3CB7-2186-4D3C-AE52-7AB1BF124BC4}" srcOrd="4" destOrd="0" presId="urn:microsoft.com/office/officeart/2016/7/layout/BasicLinearProcessNumbered"/>
    <dgm:cxn modelId="{42B20E11-D902-4ABB-A888-B63ABEE63DF3}" type="presParOf" srcId="{42EC3CB7-2186-4D3C-AE52-7AB1BF124BC4}" destId="{D98DE4B8-D3D4-43A8-BAB9-FFA772D60387}" srcOrd="0" destOrd="0" presId="urn:microsoft.com/office/officeart/2016/7/layout/BasicLinearProcessNumbered"/>
    <dgm:cxn modelId="{4A4D10CE-3474-4E2C-8C76-B2AB5F33E5D5}" type="presParOf" srcId="{42EC3CB7-2186-4D3C-AE52-7AB1BF124BC4}" destId="{BD7C2F96-8615-4946-8AB3-5BC6B53DBCD2}" srcOrd="1" destOrd="0" presId="urn:microsoft.com/office/officeart/2016/7/layout/BasicLinearProcessNumbered"/>
    <dgm:cxn modelId="{54C19112-4D8D-4F27-BF09-60219C36A107}" type="presParOf" srcId="{42EC3CB7-2186-4D3C-AE52-7AB1BF124BC4}" destId="{EE382A1B-3FA1-4E38-8A2C-68D5F11F7025}" srcOrd="2" destOrd="0" presId="urn:microsoft.com/office/officeart/2016/7/layout/BasicLinearProcessNumbered"/>
    <dgm:cxn modelId="{378D480E-6FC4-4C36-A1F5-508D8F2C4168}" type="presParOf" srcId="{42EC3CB7-2186-4D3C-AE52-7AB1BF124BC4}" destId="{9FD6CEC9-FEAE-4258-9320-83203B748E3F}" srcOrd="3" destOrd="0" presId="urn:microsoft.com/office/officeart/2016/7/layout/BasicLinearProcessNumbered"/>
    <dgm:cxn modelId="{A0F5933B-1AEE-4D41-871D-56C7342C7300}" type="presParOf" srcId="{7BA96037-F205-4C8C-9B17-C1E9C469F419}" destId="{2E505DD2-F7A4-43B4-936B-126AEE4A48F4}" srcOrd="5" destOrd="0" presId="urn:microsoft.com/office/officeart/2016/7/layout/BasicLinearProcessNumbered"/>
    <dgm:cxn modelId="{60B6EDF0-B5DE-4982-8D9E-EBBE620C1041}" type="presParOf" srcId="{7BA96037-F205-4C8C-9B17-C1E9C469F419}" destId="{40D14943-8320-492E-8F67-DA46C8EF2214}" srcOrd="6" destOrd="0" presId="urn:microsoft.com/office/officeart/2016/7/layout/BasicLinearProcessNumbered"/>
    <dgm:cxn modelId="{E43526E7-EDA4-45F7-8A58-433E9B24AB29}" type="presParOf" srcId="{40D14943-8320-492E-8F67-DA46C8EF2214}" destId="{2385A8B9-976C-4B21-AB55-2501244B8104}" srcOrd="0" destOrd="0" presId="urn:microsoft.com/office/officeart/2016/7/layout/BasicLinearProcessNumbered"/>
    <dgm:cxn modelId="{58E0720F-7352-4907-94C0-CF8D612F3804}" type="presParOf" srcId="{40D14943-8320-492E-8F67-DA46C8EF2214}" destId="{FAC49F81-25D1-4037-922C-799D684C62AA}" srcOrd="1" destOrd="0" presId="urn:microsoft.com/office/officeart/2016/7/layout/BasicLinearProcessNumbered"/>
    <dgm:cxn modelId="{5B18E14A-EF4E-4E48-9958-24020B231AE5}" type="presParOf" srcId="{40D14943-8320-492E-8F67-DA46C8EF2214}" destId="{9DAEC0B7-BA5A-43A0-80DB-55763B1E259C}" srcOrd="2" destOrd="0" presId="urn:microsoft.com/office/officeart/2016/7/layout/BasicLinearProcessNumbered"/>
    <dgm:cxn modelId="{EC33D5F4-093A-4669-A514-9648FA64F576}" type="presParOf" srcId="{40D14943-8320-492E-8F67-DA46C8EF2214}" destId="{D36EA964-7C1B-4DB3-81AA-1B6DC661BBE0}"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EFF41-7458-4228-B378-FF4F75264C2C}" type="doc">
      <dgm:prSet loTypeId="urn:microsoft.com/office/officeart/2016/7/layout/VerticalHollowActionList" loCatId="List" qsTypeId="urn:microsoft.com/office/officeart/2005/8/quickstyle/simple1" qsCatId="simple" csTypeId="urn:microsoft.com/office/officeart/2005/8/colors/ColorSchemeForSuggestions" csCatId="other" phldr="1"/>
      <dgm:spPr/>
      <dgm:t>
        <a:bodyPr/>
        <a:lstStyle/>
        <a:p>
          <a:endParaRPr lang="en-US"/>
        </a:p>
      </dgm:t>
    </dgm:pt>
    <dgm:pt modelId="{098BA64D-985C-498F-BFE0-A64848ED3D9B}">
      <dgm:prSet/>
      <dgm:spPr/>
      <dgm:t>
        <a:bodyPr/>
        <a:lstStyle/>
        <a:p>
          <a:r>
            <a:rPr lang="en-US" dirty="0"/>
            <a:t>HomeSmartNY</a:t>
          </a:r>
        </a:p>
        <a:p>
          <a:r>
            <a:rPr lang="en-US" dirty="0"/>
            <a:t>Listserv &amp; </a:t>
          </a:r>
        </a:p>
        <a:p>
          <a:r>
            <a:rPr lang="en-US" dirty="0"/>
            <a:t>Webinars</a:t>
          </a:r>
        </a:p>
      </dgm:t>
    </dgm:pt>
    <dgm:pt modelId="{4790788D-3F43-487B-8B74-A09F9C0B36A5}" type="parTrans" cxnId="{68AC318E-8997-4AA3-A493-4B5A36197F9C}">
      <dgm:prSet/>
      <dgm:spPr/>
      <dgm:t>
        <a:bodyPr/>
        <a:lstStyle/>
        <a:p>
          <a:endParaRPr lang="en-US"/>
        </a:p>
      </dgm:t>
    </dgm:pt>
    <dgm:pt modelId="{E339D4BD-85E2-499C-A12B-A60561B233E3}" type="sibTrans" cxnId="{68AC318E-8997-4AA3-A493-4B5A36197F9C}">
      <dgm:prSet/>
      <dgm:spPr/>
      <dgm:t>
        <a:bodyPr/>
        <a:lstStyle/>
        <a:p>
          <a:endParaRPr lang="en-US"/>
        </a:p>
      </dgm:t>
    </dgm:pt>
    <dgm:pt modelId="{7E644180-4CFE-4A02-8DF4-DD79CA51FF2A}">
      <dgm:prSet/>
      <dgm:spPr/>
      <dgm:t>
        <a:bodyPr/>
        <a:lstStyle/>
        <a:p>
          <a:r>
            <a:rPr lang="en-US" dirty="0"/>
            <a:t>HomeSmartNY Chapter Trainings, Webinars &amp; Conference</a:t>
          </a:r>
        </a:p>
      </dgm:t>
    </dgm:pt>
    <dgm:pt modelId="{B8B9AAAB-0942-4B53-AE2A-F3DF09225BF5}" type="parTrans" cxnId="{ACB929A2-0BA1-4A79-99B7-1D86168E5DB6}">
      <dgm:prSet/>
      <dgm:spPr/>
      <dgm:t>
        <a:bodyPr/>
        <a:lstStyle/>
        <a:p>
          <a:endParaRPr lang="en-US"/>
        </a:p>
      </dgm:t>
    </dgm:pt>
    <dgm:pt modelId="{DA758FCC-66D6-499A-9EF0-D357C554B3F9}" type="sibTrans" cxnId="{ACB929A2-0BA1-4A79-99B7-1D86168E5DB6}">
      <dgm:prSet/>
      <dgm:spPr/>
      <dgm:t>
        <a:bodyPr/>
        <a:lstStyle/>
        <a:p>
          <a:endParaRPr lang="en-US"/>
        </a:p>
      </dgm:t>
    </dgm:pt>
    <dgm:pt modelId="{C23A4D13-1075-486C-861D-0BA7B72AC7E0}">
      <dgm:prSet/>
      <dgm:spPr/>
      <dgm:t>
        <a:bodyPr/>
        <a:lstStyle/>
        <a:p>
          <a:r>
            <a:rPr lang="en-US" dirty="0"/>
            <a:t>HomeSmartNY </a:t>
          </a:r>
        </a:p>
        <a:p>
          <a:r>
            <a:rPr lang="en-US" dirty="0"/>
            <a:t>Listserv</a:t>
          </a:r>
        </a:p>
      </dgm:t>
    </dgm:pt>
    <dgm:pt modelId="{5FC12942-E858-439E-B946-9443B1333FC6}" type="parTrans" cxnId="{38479626-D534-4130-92B7-B2DB364F2FA5}">
      <dgm:prSet/>
      <dgm:spPr/>
      <dgm:t>
        <a:bodyPr/>
        <a:lstStyle/>
        <a:p>
          <a:endParaRPr lang="en-US"/>
        </a:p>
      </dgm:t>
    </dgm:pt>
    <dgm:pt modelId="{9992A547-BF3C-4C39-952E-ECA5AB42E623}" type="sibTrans" cxnId="{38479626-D534-4130-92B7-B2DB364F2FA5}">
      <dgm:prSet/>
      <dgm:spPr/>
      <dgm:t>
        <a:bodyPr/>
        <a:lstStyle/>
        <a:p>
          <a:endParaRPr lang="en-US"/>
        </a:p>
      </dgm:t>
    </dgm:pt>
    <dgm:pt modelId="{5B872838-3406-4722-9ED4-E512034AE669}">
      <dgm:prSet/>
      <dgm:spPr/>
      <dgm:t>
        <a:bodyPr/>
        <a:lstStyle/>
        <a:p>
          <a:r>
            <a:rPr lang="en-US" dirty="0"/>
            <a:t>HomeSmartNY</a:t>
          </a:r>
        </a:p>
        <a:p>
          <a:r>
            <a:rPr lang="en-US" dirty="0"/>
            <a:t>Chapter Trainings</a:t>
          </a:r>
        </a:p>
      </dgm:t>
    </dgm:pt>
    <dgm:pt modelId="{8BF4F7EC-5241-4820-B17E-D458BFD2FA2F}" type="parTrans" cxnId="{5FCE2306-98E2-4251-80DC-FC28E02108BD}">
      <dgm:prSet/>
      <dgm:spPr/>
      <dgm:t>
        <a:bodyPr/>
        <a:lstStyle/>
        <a:p>
          <a:endParaRPr lang="en-US"/>
        </a:p>
      </dgm:t>
    </dgm:pt>
    <dgm:pt modelId="{C15310D0-F7E0-4FD4-BA70-FC6448062905}" type="sibTrans" cxnId="{5FCE2306-98E2-4251-80DC-FC28E02108BD}">
      <dgm:prSet/>
      <dgm:spPr/>
      <dgm:t>
        <a:bodyPr/>
        <a:lstStyle/>
        <a:p>
          <a:endParaRPr lang="en-US"/>
        </a:p>
      </dgm:t>
    </dgm:pt>
    <dgm:pt modelId="{78F27C67-A513-4C6B-BF9E-C6CA4D4F4788}">
      <dgm:prSet/>
      <dgm:spPr/>
      <dgm:t>
        <a:bodyPr/>
        <a:lstStyle/>
        <a:p>
          <a:r>
            <a:rPr lang="en-US" dirty="0"/>
            <a:t>HomeSmartNY Sponsored Place-Based Trainings</a:t>
          </a:r>
        </a:p>
      </dgm:t>
    </dgm:pt>
    <dgm:pt modelId="{71CEB467-2866-4D2F-8A27-17209F647318}" type="parTrans" cxnId="{46CE48BE-4386-4A27-997A-C1C456FFF2BC}">
      <dgm:prSet/>
      <dgm:spPr/>
      <dgm:t>
        <a:bodyPr/>
        <a:lstStyle/>
        <a:p>
          <a:endParaRPr lang="en-US"/>
        </a:p>
      </dgm:t>
    </dgm:pt>
    <dgm:pt modelId="{564AC910-A099-4D2E-9A11-DD6613AAACED}" type="sibTrans" cxnId="{46CE48BE-4386-4A27-997A-C1C456FFF2BC}">
      <dgm:prSet/>
      <dgm:spPr/>
      <dgm:t>
        <a:bodyPr/>
        <a:lstStyle/>
        <a:p>
          <a:endParaRPr lang="en-US"/>
        </a:p>
      </dgm:t>
    </dgm:pt>
    <dgm:pt modelId="{455E5276-5092-43C2-8A85-D4F50955F1E5}">
      <dgm:prSet custT="1"/>
      <dgm:spPr>
        <a:solidFill>
          <a:srgbClr val="262262"/>
        </a:solidFill>
      </dgm:spPr>
      <dgm:t>
        <a:bodyPr/>
        <a:lstStyle/>
        <a:p>
          <a:r>
            <a:rPr lang="en-US" sz="1600" dirty="0"/>
            <a:t>Awareness of innovations and changes in Housing Counseling</a:t>
          </a:r>
        </a:p>
      </dgm:t>
    </dgm:pt>
    <dgm:pt modelId="{F4C54BA7-10F6-43C7-8C1F-E8944EC5DCD7}" type="parTrans" cxnId="{9B2968B0-2037-42D0-9ED7-B02A850F90CD}">
      <dgm:prSet/>
      <dgm:spPr/>
      <dgm:t>
        <a:bodyPr/>
        <a:lstStyle/>
        <a:p>
          <a:endParaRPr lang="en-US"/>
        </a:p>
      </dgm:t>
    </dgm:pt>
    <dgm:pt modelId="{35089986-93A4-4F2C-88DB-1C473F48ECA8}" type="sibTrans" cxnId="{9B2968B0-2037-42D0-9ED7-B02A850F90CD}">
      <dgm:prSet/>
      <dgm:spPr/>
      <dgm:t>
        <a:bodyPr/>
        <a:lstStyle/>
        <a:p>
          <a:endParaRPr lang="en-US"/>
        </a:p>
      </dgm:t>
    </dgm:pt>
    <dgm:pt modelId="{ACE30B1D-238C-455E-B6AF-B2306A999C56}">
      <dgm:prSet custT="1"/>
      <dgm:spPr>
        <a:solidFill>
          <a:srgbClr val="262262"/>
        </a:solidFill>
      </dgm:spPr>
      <dgm:t>
        <a:bodyPr/>
        <a:lstStyle/>
        <a:p>
          <a:r>
            <a:rPr lang="en-US" sz="1600" dirty="0"/>
            <a:t>Access Professional Training &amp; Career Development</a:t>
          </a:r>
        </a:p>
      </dgm:t>
    </dgm:pt>
    <dgm:pt modelId="{759812B2-0E05-4887-9F1A-59F4948BF726}" type="parTrans" cxnId="{C6A28965-2F34-481E-8CC9-F0C12D292FBA}">
      <dgm:prSet/>
      <dgm:spPr/>
      <dgm:t>
        <a:bodyPr/>
        <a:lstStyle/>
        <a:p>
          <a:endParaRPr lang="en-US"/>
        </a:p>
      </dgm:t>
    </dgm:pt>
    <dgm:pt modelId="{97C7A2FF-93A1-471C-B0E9-493D942F3E0A}" type="sibTrans" cxnId="{C6A28965-2F34-481E-8CC9-F0C12D292FBA}">
      <dgm:prSet/>
      <dgm:spPr/>
      <dgm:t>
        <a:bodyPr/>
        <a:lstStyle/>
        <a:p>
          <a:endParaRPr lang="en-US"/>
        </a:p>
      </dgm:t>
    </dgm:pt>
    <dgm:pt modelId="{265D6B70-BE91-421F-8D07-5E7CD7FA004A}">
      <dgm:prSet custT="1"/>
      <dgm:spPr>
        <a:solidFill>
          <a:srgbClr val="262262"/>
        </a:solidFill>
      </dgm:spPr>
      <dgm:t>
        <a:bodyPr/>
        <a:lstStyle/>
        <a:p>
          <a:r>
            <a:rPr lang="en-US" sz="1600" dirty="0"/>
            <a:t>Share Professional Knowledge and Information with Colleagues</a:t>
          </a:r>
        </a:p>
      </dgm:t>
    </dgm:pt>
    <dgm:pt modelId="{2AF9B7FB-E95F-425B-805A-052DD09DBFA4}" type="parTrans" cxnId="{ACC87F1A-F040-4C2C-B59A-21ADCCFF2C01}">
      <dgm:prSet/>
      <dgm:spPr/>
      <dgm:t>
        <a:bodyPr/>
        <a:lstStyle/>
        <a:p>
          <a:endParaRPr lang="en-US"/>
        </a:p>
      </dgm:t>
    </dgm:pt>
    <dgm:pt modelId="{34D6FFF2-24A1-4255-91F9-4EDF515E572E}" type="sibTrans" cxnId="{ACC87F1A-F040-4C2C-B59A-21ADCCFF2C01}">
      <dgm:prSet/>
      <dgm:spPr/>
      <dgm:t>
        <a:bodyPr/>
        <a:lstStyle/>
        <a:p>
          <a:endParaRPr lang="en-US"/>
        </a:p>
      </dgm:t>
    </dgm:pt>
    <dgm:pt modelId="{8769F75E-5511-49B3-99AD-F80773AEB891}">
      <dgm:prSet custT="1"/>
      <dgm:spPr>
        <a:solidFill>
          <a:srgbClr val="262262"/>
        </a:solidFill>
      </dgm:spPr>
      <dgm:t>
        <a:bodyPr/>
        <a:lstStyle/>
        <a:p>
          <a:r>
            <a:rPr lang="en-US" sz="1600" dirty="0"/>
            <a:t>Receive Continuing Education Credits Toward Professional Accreditation</a:t>
          </a:r>
        </a:p>
      </dgm:t>
    </dgm:pt>
    <dgm:pt modelId="{14878F8C-2598-424A-A860-538B6BAD606E}" type="parTrans" cxnId="{F7931628-6585-46E8-9BB2-F2CBC4F46107}">
      <dgm:prSet/>
      <dgm:spPr/>
    </dgm:pt>
    <dgm:pt modelId="{6CCF51AD-1A35-49DA-8034-3A686950743A}" type="sibTrans" cxnId="{F7931628-6585-46E8-9BB2-F2CBC4F46107}">
      <dgm:prSet/>
      <dgm:spPr/>
    </dgm:pt>
    <dgm:pt modelId="{FCAE58E7-48C0-457E-BABC-05866205D779}">
      <dgm:prSet custT="1"/>
      <dgm:spPr>
        <a:solidFill>
          <a:srgbClr val="262262"/>
        </a:solidFill>
      </dgm:spPr>
      <dgm:t>
        <a:bodyPr/>
        <a:lstStyle/>
        <a:p>
          <a:r>
            <a:rPr lang="en-US" sz="1600" dirty="0"/>
            <a:t>Obtain Professional Accreditation</a:t>
          </a:r>
        </a:p>
      </dgm:t>
    </dgm:pt>
    <dgm:pt modelId="{F5ABE321-12AD-4661-8491-1DF0DAB7F0E2}" type="parTrans" cxnId="{76ED2015-9F9D-4D52-AD4C-98C7664F63B6}">
      <dgm:prSet/>
      <dgm:spPr/>
    </dgm:pt>
    <dgm:pt modelId="{E9BE3C0B-991B-47A8-8282-33B0132FB36D}" type="sibTrans" cxnId="{76ED2015-9F9D-4D52-AD4C-98C7664F63B6}">
      <dgm:prSet/>
      <dgm:spPr/>
    </dgm:pt>
    <dgm:pt modelId="{F1EB6995-429B-4C6D-8846-2A5DF300E706}" type="pres">
      <dgm:prSet presAssocID="{E2DEFF41-7458-4228-B378-FF4F75264C2C}" presName="Name0" presStyleCnt="0">
        <dgm:presLayoutVars>
          <dgm:dir/>
          <dgm:animLvl val="lvl"/>
          <dgm:resizeHandles val="exact"/>
        </dgm:presLayoutVars>
      </dgm:prSet>
      <dgm:spPr/>
    </dgm:pt>
    <dgm:pt modelId="{2D9D0648-7D1D-4496-A7E7-F9898278FEF8}" type="pres">
      <dgm:prSet presAssocID="{098BA64D-985C-498F-BFE0-A64848ED3D9B}" presName="linNode" presStyleCnt="0"/>
      <dgm:spPr/>
    </dgm:pt>
    <dgm:pt modelId="{151ACC6B-6DFD-49C9-97F9-558DC875F251}" type="pres">
      <dgm:prSet presAssocID="{098BA64D-985C-498F-BFE0-A64848ED3D9B}" presName="parentText" presStyleLbl="solidFgAcc1" presStyleIdx="0" presStyleCnt="5">
        <dgm:presLayoutVars>
          <dgm:chMax val="1"/>
          <dgm:bulletEnabled/>
        </dgm:presLayoutVars>
      </dgm:prSet>
      <dgm:spPr/>
    </dgm:pt>
    <dgm:pt modelId="{6178A98D-E099-40E6-8A55-E359C3E8A632}" type="pres">
      <dgm:prSet presAssocID="{098BA64D-985C-498F-BFE0-A64848ED3D9B}" presName="descendantText" presStyleLbl="alignNode1" presStyleIdx="0" presStyleCnt="5">
        <dgm:presLayoutVars>
          <dgm:bulletEnabled/>
        </dgm:presLayoutVars>
      </dgm:prSet>
      <dgm:spPr/>
    </dgm:pt>
    <dgm:pt modelId="{F20CA1BE-3DE1-46C0-93EA-47F9B181D4F8}" type="pres">
      <dgm:prSet presAssocID="{E339D4BD-85E2-499C-A12B-A60561B233E3}" presName="sp" presStyleCnt="0"/>
      <dgm:spPr/>
    </dgm:pt>
    <dgm:pt modelId="{064800A0-FEBD-4AD7-9322-5B4EFE7087D5}" type="pres">
      <dgm:prSet presAssocID="{7E644180-4CFE-4A02-8DF4-DD79CA51FF2A}" presName="linNode" presStyleCnt="0"/>
      <dgm:spPr/>
    </dgm:pt>
    <dgm:pt modelId="{5A4E72F7-86DD-4130-87B2-124883B02640}" type="pres">
      <dgm:prSet presAssocID="{7E644180-4CFE-4A02-8DF4-DD79CA51FF2A}" presName="parentText" presStyleLbl="solidFgAcc1" presStyleIdx="1" presStyleCnt="5">
        <dgm:presLayoutVars>
          <dgm:chMax val="1"/>
          <dgm:bulletEnabled/>
        </dgm:presLayoutVars>
      </dgm:prSet>
      <dgm:spPr/>
    </dgm:pt>
    <dgm:pt modelId="{B7BA987C-C06A-4543-9159-A17115D4B53D}" type="pres">
      <dgm:prSet presAssocID="{7E644180-4CFE-4A02-8DF4-DD79CA51FF2A}" presName="descendantText" presStyleLbl="alignNode1" presStyleIdx="1" presStyleCnt="5">
        <dgm:presLayoutVars>
          <dgm:bulletEnabled/>
        </dgm:presLayoutVars>
      </dgm:prSet>
      <dgm:spPr/>
    </dgm:pt>
    <dgm:pt modelId="{093DCB25-56C0-4D6A-B8FF-B3D06BF86EFC}" type="pres">
      <dgm:prSet presAssocID="{DA758FCC-66D6-499A-9EF0-D357C554B3F9}" presName="sp" presStyleCnt="0"/>
      <dgm:spPr/>
    </dgm:pt>
    <dgm:pt modelId="{8C723FAF-240F-47F9-961A-D585C5289A55}" type="pres">
      <dgm:prSet presAssocID="{C23A4D13-1075-486C-861D-0BA7B72AC7E0}" presName="linNode" presStyleCnt="0"/>
      <dgm:spPr/>
    </dgm:pt>
    <dgm:pt modelId="{35C9F0F2-278F-4EBD-8A12-599C32FFCC1E}" type="pres">
      <dgm:prSet presAssocID="{C23A4D13-1075-486C-861D-0BA7B72AC7E0}" presName="parentText" presStyleLbl="solidFgAcc1" presStyleIdx="2" presStyleCnt="5">
        <dgm:presLayoutVars>
          <dgm:chMax val="1"/>
          <dgm:bulletEnabled/>
        </dgm:presLayoutVars>
      </dgm:prSet>
      <dgm:spPr/>
    </dgm:pt>
    <dgm:pt modelId="{AD687688-553C-473E-BBCC-DB2D0D30CF1A}" type="pres">
      <dgm:prSet presAssocID="{C23A4D13-1075-486C-861D-0BA7B72AC7E0}" presName="descendantText" presStyleLbl="alignNode1" presStyleIdx="2" presStyleCnt="5">
        <dgm:presLayoutVars>
          <dgm:bulletEnabled/>
        </dgm:presLayoutVars>
      </dgm:prSet>
      <dgm:spPr/>
    </dgm:pt>
    <dgm:pt modelId="{9CB9DA6C-85D7-48A3-A219-E6AD0773DAC6}" type="pres">
      <dgm:prSet presAssocID="{9992A547-BF3C-4C39-952E-ECA5AB42E623}" presName="sp" presStyleCnt="0"/>
      <dgm:spPr/>
    </dgm:pt>
    <dgm:pt modelId="{06EAF00A-92DF-4424-B254-57D53110AA5C}" type="pres">
      <dgm:prSet presAssocID="{5B872838-3406-4722-9ED4-E512034AE669}" presName="linNode" presStyleCnt="0"/>
      <dgm:spPr/>
    </dgm:pt>
    <dgm:pt modelId="{14131639-228E-4BFD-A3BA-09B9F6A79CFB}" type="pres">
      <dgm:prSet presAssocID="{5B872838-3406-4722-9ED4-E512034AE669}" presName="parentText" presStyleLbl="solidFgAcc1" presStyleIdx="3" presStyleCnt="5">
        <dgm:presLayoutVars>
          <dgm:chMax val="1"/>
          <dgm:bulletEnabled/>
        </dgm:presLayoutVars>
      </dgm:prSet>
      <dgm:spPr/>
    </dgm:pt>
    <dgm:pt modelId="{4689457B-8BF1-48A2-A2EC-65B3E1058042}" type="pres">
      <dgm:prSet presAssocID="{5B872838-3406-4722-9ED4-E512034AE669}" presName="descendantText" presStyleLbl="alignNode1" presStyleIdx="3" presStyleCnt="5">
        <dgm:presLayoutVars>
          <dgm:bulletEnabled/>
        </dgm:presLayoutVars>
      </dgm:prSet>
      <dgm:spPr/>
    </dgm:pt>
    <dgm:pt modelId="{0DF5B12A-55D5-44C6-8FC7-D1D80B3CFAC2}" type="pres">
      <dgm:prSet presAssocID="{C15310D0-F7E0-4FD4-BA70-FC6448062905}" presName="sp" presStyleCnt="0"/>
      <dgm:spPr/>
    </dgm:pt>
    <dgm:pt modelId="{EE8ABA11-E008-4FB7-9E39-789AAFD084A9}" type="pres">
      <dgm:prSet presAssocID="{78F27C67-A513-4C6B-BF9E-C6CA4D4F4788}" presName="linNode" presStyleCnt="0"/>
      <dgm:spPr/>
    </dgm:pt>
    <dgm:pt modelId="{0D046CCD-E88A-45AD-91D1-070F8D6844A4}" type="pres">
      <dgm:prSet presAssocID="{78F27C67-A513-4C6B-BF9E-C6CA4D4F4788}" presName="parentText" presStyleLbl="solidFgAcc1" presStyleIdx="4" presStyleCnt="5">
        <dgm:presLayoutVars>
          <dgm:chMax val="1"/>
          <dgm:bulletEnabled/>
        </dgm:presLayoutVars>
      </dgm:prSet>
      <dgm:spPr/>
    </dgm:pt>
    <dgm:pt modelId="{0CB01192-2382-4881-9805-9C923649F025}" type="pres">
      <dgm:prSet presAssocID="{78F27C67-A513-4C6B-BF9E-C6CA4D4F4788}" presName="descendantText" presStyleLbl="alignNode1" presStyleIdx="4" presStyleCnt="5">
        <dgm:presLayoutVars>
          <dgm:bulletEnabled/>
        </dgm:presLayoutVars>
      </dgm:prSet>
      <dgm:spPr/>
    </dgm:pt>
  </dgm:ptLst>
  <dgm:cxnLst>
    <dgm:cxn modelId="{5FCE2306-98E2-4251-80DC-FC28E02108BD}" srcId="{E2DEFF41-7458-4228-B378-FF4F75264C2C}" destId="{5B872838-3406-4722-9ED4-E512034AE669}" srcOrd="3" destOrd="0" parTransId="{8BF4F7EC-5241-4820-B17E-D458BFD2FA2F}" sibTransId="{C15310D0-F7E0-4FD4-BA70-FC6448062905}"/>
    <dgm:cxn modelId="{76ED2015-9F9D-4D52-AD4C-98C7664F63B6}" srcId="{78F27C67-A513-4C6B-BF9E-C6CA4D4F4788}" destId="{FCAE58E7-48C0-457E-BABC-05866205D779}" srcOrd="0" destOrd="0" parTransId="{F5ABE321-12AD-4661-8491-1DF0DAB7F0E2}" sibTransId="{E9BE3C0B-991B-47A8-8282-33B0132FB36D}"/>
    <dgm:cxn modelId="{ACC87F1A-F040-4C2C-B59A-21ADCCFF2C01}" srcId="{C23A4D13-1075-486C-861D-0BA7B72AC7E0}" destId="{265D6B70-BE91-421F-8D07-5E7CD7FA004A}" srcOrd="0" destOrd="0" parTransId="{2AF9B7FB-E95F-425B-805A-052DD09DBFA4}" sibTransId="{34D6FFF2-24A1-4255-91F9-4EDF515E572E}"/>
    <dgm:cxn modelId="{38479626-D534-4130-92B7-B2DB364F2FA5}" srcId="{E2DEFF41-7458-4228-B378-FF4F75264C2C}" destId="{C23A4D13-1075-486C-861D-0BA7B72AC7E0}" srcOrd="2" destOrd="0" parTransId="{5FC12942-E858-439E-B946-9443B1333FC6}" sibTransId="{9992A547-BF3C-4C39-952E-ECA5AB42E623}"/>
    <dgm:cxn modelId="{F7931628-6585-46E8-9BB2-F2CBC4F46107}" srcId="{5B872838-3406-4722-9ED4-E512034AE669}" destId="{8769F75E-5511-49B3-99AD-F80773AEB891}" srcOrd="0" destOrd="0" parTransId="{14878F8C-2598-424A-A860-538B6BAD606E}" sibTransId="{6CCF51AD-1A35-49DA-8034-3A686950743A}"/>
    <dgm:cxn modelId="{2CE98C37-C5E4-4519-A656-C4342C600ADB}" type="presOf" srcId="{098BA64D-985C-498F-BFE0-A64848ED3D9B}" destId="{151ACC6B-6DFD-49C9-97F9-558DC875F251}" srcOrd="0" destOrd="0" presId="urn:microsoft.com/office/officeart/2016/7/layout/VerticalHollowActionList"/>
    <dgm:cxn modelId="{C6A28965-2F34-481E-8CC9-F0C12D292FBA}" srcId="{7E644180-4CFE-4A02-8DF4-DD79CA51FF2A}" destId="{ACE30B1D-238C-455E-B6AF-B2306A999C56}" srcOrd="0" destOrd="0" parTransId="{759812B2-0E05-4887-9F1A-59F4948BF726}" sibTransId="{97C7A2FF-93A1-471C-B0E9-493D942F3E0A}"/>
    <dgm:cxn modelId="{9199DC53-A08F-40EC-841C-0321F4A4BF02}" type="presOf" srcId="{5B872838-3406-4722-9ED4-E512034AE669}" destId="{14131639-228E-4BFD-A3BA-09B9F6A79CFB}" srcOrd="0" destOrd="0" presId="urn:microsoft.com/office/officeart/2016/7/layout/VerticalHollowActionList"/>
    <dgm:cxn modelId="{BB22F87B-9E1E-45F1-930C-EAE3C1F1966D}" type="presOf" srcId="{78F27C67-A513-4C6B-BF9E-C6CA4D4F4788}" destId="{0D046CCD-E88A-45AD-91D1-070F8D6844A4}" srcOrd="0" destOrd="0" presId="urn:microsoft.com/office/officeart/2016/7/layout/VerticalHollowActionList"/>
    <dgm:cxn modelId="{8101A38A-82C6-457D-BF41-957D64BC68C2}" type="presOf" srcId="{7E644180-4CFE-4A02-8DF4-DD79CA51FF2A}" destId="{5A4E72F7-86DD-4130-87B2-124883B02640}" srcOrd="0" destOrd="0" presId="urn:microsoft.com/office/officeart/2016/7/layout/VerticalHollowActionList"/>
    <dgm:cxn modelId="{68AC318E-8997-4AA3-A493-4B5A36197F9C}" srcId="{E2DEFF41-7458-4228-B378-FF4F75264C2C}" destId="{098BA64D-985C-498F-BFE0-A64848ED3D9B}" srcOrd="0" destOrd="0" parTransId="{4790788D-3F43-487B-8B74-A09F9C0B36A5}" sibTransId="{E339D4BD-85E2-499C-A12B-A60561B233E3}"/>
    <dgm:cxn modelId="{6C7EA996-034E-43B3-88E6-17EA5C9C5DEA}" type="presOf" srcId="{ACE30B1D-238C-455E-B6AF-B2306A999C56}" destId="{B7BA987C-C06A-4543-9159-A17115D4B53D}" srcOrd="0" destOrd="0" presId="urn:microsoft.com/office/officeart/2016/7/layout/VerticalHollowActionList"/>
    <dgm:cxn modelId="{ACB929A2-0BA1-4A79-99B7-1D86168E5DB6}" srcId="{E2DEFF41-7458-4228-B378-FF4F75264C2C}" destId="{7E644180-4CFE-4A02-8DF4-DD79CA51FF2A}" srcOrd="1" destOrd="0" parTransId="{B8B9AAAB-0942-4B53-AE2A-F3DF09225BF5}" sibTransId="{DA758FCC-66D6-499A-9EF0-D357C554B3F9}"/>
    <dgm:cxn modelId="{7B5C05A8-CD30-49FB-AF91-2AABA7630F98}" type="presOf" srcId="{C23A4D13-1075-486C-861D-0BA7B72AC7E0}" destId="{35C9F0F2-278F-4EBD-8A12-599C32FFCC1E}" srcOrd="0" destOrd="0" presId="urn:microsoft.com/office/officeart/2016/7/layout/VerticalHollowActionList"/>
    <dgm:cxn modelId="{9B2968B0-2037-42D0-9ED7-B02A850F90CD}" srcId="{098BA64D-985C-498F-BFE0-A64848ED3D9B}" destId="{455E5276-5092-43C2-8A85-D4F50955F1E5}" srcOrd="0" destOrd="0" parTransId="{F4C54BA7-10F6-43C7-8C1F-E8944EC5DCD7}" sibTransId="{35089986-93A4-4F2C-88DB-1C473F48ECA8}"/>
    <dgm:cxn modelId="{46CE48BE-4386-4A27-997A-C1C456FFF2BC}" srcId="{E2DEFF41-7458-4228-B378-FF4F75264C2C}" destId="{78F27C67-A513-4C6B-BF9E-C6CA4D4F4788}" srcOrd="4" destOrd="0" parTransId="{71CEB467-2866-4D2F-8A27-17209F647318}" sibTransId="{564AC910-A099-4D2E-9A11-DD6613AAACED}"/>
    <dgm:cxn modelId="{3D9DBAC8-9780-409B-80F1-3F9DA22B68AC}" type="presOf" srcId="{455E5276-5092-43C2-8A85-D4F50955F1E5}" destId="{6178A98D-E099-40E6-8A55-E359C3E8A632}" srcOrd="0" destOrd="0" presId="urn:microsoft.com/office/officeart/2016/7/layout/VerticalHollowActionList"/>
    <dgm:cxn modelId="{AC842BDC-ADE5-4741-BD22-871134AA250E}" type="presOf" srcId="{FCAE58E7-48C0-457E-BABC-05866205D779}" destId="{0CB01192-2382-4881-9805-9C923649F025}" srcOrd="0" destOrd="0" presId="urn:microsoft.com/office/officeart/2016/7/layout/VerticalHollowActionList"/>
    <dgm:cxn modelId="{00AFA2DE-2890-4ECE-9FCE-3C962D095486}" type="presOf" srcId="{E2DEFF41-7458-4228-B378-FF4F75264C2C}" destId="{F1EB6995-429B-4C6D-8846-2A5DF300E706}" srcOrd="0" destOrd="0" presId="urn:microsoft.com/office/officeart/2016/7/layout/VerticalHollowActionList"/>
    <dgm:cxn modelId="{EF186DE2-0686-4854-9F9D-98736285212F}" type="presOf" srcId="{265D6B70-BE91-421F-8D07-5E7CD7FA004A}" destId="{AD687688-553C-473E-BBCC-DB2D0D30CF1A}" srcOrd="0" destOrd="0" presId="urn:microsoft.com/office/officeart/2016/7/layout/VerticalHollowActionList"/>
    <dgm:cxn modelId="{893C55F3-587B-4FE1-8C81-7408B44BB4E3}" type="presOf" srcId="{8769F75E-5511-49B3-99AD-F80773AEB891}" destId="{4689457B-8BF1-48A2-A2EC-65B3E1058042}" srcOrd="0" destOrd="0" presId="urn:microsoft.com/office/officeart/2016/7/layout/VerticalHollowActionList"/>
    <dgm:cxn modelId="{3D5D03AF-2C50-450C-9EDE-34801EAD9E47}" type="presParOf" srcId="{F1EB6995-429B-4C6D-8846-2A5DF300E706}" destId="{2D9D0648-7D1D-4496-A7E7-F9898278FEF8}" srcOrd="0" destOrd="0" presId="urn:microsoft.com/office/officeart/2016/7/layout/VerticalHollowActionList"/>
    <dgm:cxn modelId="{38E0F5B3-111F-4A35-879A-D194454FDE19}" type="presParOf" srcId="{2D9D0648-7D1D-4496-A7E7-F9898278FEF8}" destId="{151ACC6B-6DFD-49C9-97F9-558DC875F251}" srcOrd="0" destOrd="0" presId="urn:microsoft.com/office/officeart/2016/7/layout/VerticalHollowActionList"/>
    <dgm:cxn modelId="{E11ED87F-F654-40D4-A696-32C416314BF3}" type="presParOf" srcId="{2D9D0648-7D1D-4496-A7E7-F9898278FEF8}" destId="{6178A98D-E099-40E6-8A55-E359C3E8A632}" srcOrd="1" destOrd="0" presId="urn:microsoft.com/office/officeart/2016/7/layout/VerticalHollowActionList"/>
    <dgm:cxn modelId="{DDD8CB65-0B31-4BE1-95D8-9B376492810B}" type="presParOf" srcId="{F1EB6995-429B-4C6D-8846-2A5DF300E706}" destId="{F20CA1BE-3DE1-46C0-93EA-47F9B181D4F8}" srcOrd="1" destOrd="0" presId="urn:microsoft.com/office/officeart/2016/7/layout/VerticalHollowActionList"/>
    <dgm:cxn modelId="{A3378C8A-083C-4275-96CD-8661A2AD2666}" type="presParOf" srcId="{F1EB6995-429B-4C6D-8846-2A5DF300E706}" destId="{064800A0-FEBD-4AD7-9322-5B4EFE7087D5}" srcOrd="2" destOrd="0" presId="urn:microsoft.com/office/officeart/2016/7/layout/VerticalHollowActionList"/>
    <dgm:cxn modelId="{11E6206B-627F-411A-AFB2-6310402B4245}" type="presParOf" srcId="{064800A0-FEBD-4AD7-9322-5B4EFE7087D5}" destId="{5A4E72F7-86DD-4130-87B2-124883B02640}" srcOrd="0" destOrd="0" presId="urn:microsoft.com/office/officeart/2016/7/layout/VerticalHollowActionList"/>
    <dgm:cxn modelId="{05214E7A-3DE9-406F-AC0A-E4343D641D6C}" type="presParOf" srcId="{064800A0-FEBD-4AD7-9322-5B4EFE7087D5}" destId="{B7BA987C-C06A-4543-9159-A17115D4B53D}" srcOrd="1" destOrd="0" presId="urn:microsoft.com/office/officeart/2016/7/layout/VerticalHollowActionList"/>
    <dgm:cxn modelId="{1D44A5A3-307D-40BB-ADB6-C1ECC20AFB4C}" type="presParOf" srcId="{F1EB6995-429B-4C6D-8846-2A5DF300E706}" destId="{093DCB25-56C0-4D6A-B8FF-B3D06BF86EFC}" srcOrd="3" destOrd="0" presId="urn:microsoft.com/office/officeart/2016/7/layout/VerticalHollowActionList"/>
    <dgm:cxn modelId="{1A2FAC9D-066F-4274-9223-E906BC7A6D7E}" type="presParOf" srcId="{F1EB6995-429B-4C6D-8846-2A5DF300E706}" destId="{8C723FAF-240F-47F9-961A-D585C5289A55}" srcOrd="4" destOrd="0" presId="urn:microsoft.com/office/officeart/2016/7/layout/VerticalHollowActionList"/>
    <dgm:cxn modelId="{34941BE3-6960-4691-A505-986FFF3E01C9}" type="presParOf" srcId="{8C723FAF-240F-47F9-961A-D585C5289A55}" destId="{35C9F0F2-278F-4EBD-8A12-599C32FFCC1E}" srcOrd="0" destOrd="0" presId="urn:microsoft.com/office/officeart/2016/7/layout/VerticalHollowActionList"/>
    <dgm:cxn modelId="{E76D396F-A5DC-4A84-B6EB-358051C7C814}" type="presParOf" srcId="{8C723FAF-240F-47F9-961A-D585C5289A55}" destId="{AD687688-553C-473E-BBCC-DB2D0D30CF1A}" srcOrd="1" destOrd="0" presId="urn:microsoft.com/office/officeart/2016/7/layout/VerticalHollowActionList"/>
    <dgm:cxn modelId="{4AA2357D-3D53-4F90-BE3E-287C9F25ADA5}" type="presParOf" srcId="{F1EB6995-429B-4C6D-8846-2A5DF300E706}" destId="{9CB9DA6C-85D7-48A3-A219-E6AD0773DAC6}" srcOrd="5" destOrd="0" presId="urn:microsoft.com/office/officeart/2016/7/layout/VerticalHollowActionList"/>
    <dgm:cxn modelId="{25283C5E-9C6B-4613-BAB3-1EB0F94350DB}" type="presParOf" srcId="{F1EB6995-429B-4C6D-8846-2A5DF300E706}" destId="{06EAF00A-92DF-4424-B254-57D53110AA5C}" srcOrd="6" destOrd="0" presId="urn:microsoft.com/office/officeart/2016/7/layout/VerticalHollowActionList"/>
    <dgm:cxn modelId="{F2836A13-CE4F-4F71-9EE1-F087D9D5CF3A}" type="presParOf" srcId="{06EAF00A-92DF-4424-B254-57D53110AA5C}" destId="{14131639-228E-4BFD-A3BA-09B9F6A79CFB}" srcOrd="0" destOrd="0" presId="urn:microsoft.com/office/officeart/2016/7/layout/VerticalHollowActionList"/>
    <dgm:cxn modelId="{F350A88A-FBC6-43DF-9FF2-ADA12767CC0C}" type="presParOf" srcId="{06EAF00A-92DF-4424-B254-57D53110AA5C}" destId="{4689457B-8BF1-48A2-A2EC-65B3E1058042}" srcOrd="1" destOrd="0" presId="urn:microsoft.com/office/officeart/2016/7/layout/VerticalHollowActionList"/>
    <dgm:cxn modelId="{FB11687A-24F4-4B43-A4E1-18249165B3FF}" type="presParOf" srcId="{F1EB6995-429B-4C6D-8846-2A5DF300E706}" destId="{0DF5B12A-55D5-44C6-8FC7-D1D80B3CFAC2}" srcOrd="7" destOrd="0" presId="urn:microsoft.com/office/officeart/2016/7/layout/VerticalHollowActionList"/>
    <dgm:cxn modelId="{D9BD3461-03E2-4D74-BB62-4503516BFA0C}" type="presParOf" srcId="{F1EB6995-429B-4C6D-8846-2A5DF300E706}" destId="{EE8ABA11-E008-4FB7-9E39-789AAFD084A9}" srcOrd="8" destOrd="0" presId="urn:microsoft.com/office/officeart/2016/7/layout/VerticalHollowActionList"/>
    <dgm:cxn modelId="{69B4FAF6-0982-4AB1-81B4-7745C7CA5F5D}" type="presParOf" srcId="{EE8ABA11-E008-4FB7-9E39-789AAFD084A9}" destId="{0D046CCD-E88A-45AD-91D1-070F8D6844A4}" srcOrd="0" destOrd="0" presId="urn:microsoft.com/office/officeart/2016/7/layout/VerticalHollowActionList"/>
    <dgm:cxn modelId="{469196E0-33B1-41AC-A7AE-0589E42D69B6}" type="presParOf" srcId="{EE8ABA11-E008-4FB7-9E39-789AAFD084A9}" destId="{0CB01192-2382-4881-9805-9C923649F02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EFF41-7458-4228-B378-FF4F75264C2C}" type="doc">
      <dgm:prSet loTypeId="urn:microsoft.com/office/officeart/2016/7/layout/VerticalHollowActionList" loCatId="List" qsTypeId="urn:microsoft.com/office/officeart/2005/8/quickstyle/simple1" qsCatId="simple" csTypeId="urn:microsoft.com/office/officeart/2005/8/colors/ColorSchemeForSuggestions" csCatId="other" phldr="1"/>
      <dgm:spPr/>
      <dgm:t>
        <a:bodyPr/>
        <a:lstStyle/>
        <a:p>
          <a:endParaRPr lang="en-US"/>
        </a:p>
      </dgm:t>
    </dgm:pt>
    <dgm:pt modelId="{098BA64D-985C-498F-BFE0-A64848ED3D9B}">
      <dgm:prSet/>
      <dgm:spPr/>
      <dgm:t>
        <a:bodyPr/>
        <a:lstStyle/>
        <a:p>
          <a:r>
            <a:rPr lang="en-US" dirty="0"/>
            <a:t>HomeSmartNY</a:t>
          </a:r>
        </a:p>
        <a:p>
          <a:r>
            <a:rPr lang="en-US" dirty="0"/>
            <a:t>Chapters, Committees &amp; Conference</a:t>
          </a:r>
        </a:p>
      </dgm:t>
    </dgm:pt>
    <dgm:pt modelId="{4790788D-3F43-487B-8B74-A09F9C0B36A5}" type="parTrans" cxnId="{68AC318E-8997-4AA3-A493-4B5A36197F9C}">
      <dgm:prSet/>
      <dgm:spPr/>
      <dgm:t>
        <a:bodyPr/>
        <a:lstStyle/>
        <a:p>
          <a:endParaRPr lang="en-US"/>
        </a:p>
      </dgm:t>
    </dgm:pt>
    <dgm:pt modelId="{E339D4BD-85E2-499C-A12B-A60561B233E3}" type="sibTrans" cxnId="{68AC318E-8997-4AA3-A493-4B5A36197F9C}">
      <dgm:prSet/>
      <dgm:spPr/>
      <dgm:t>
        <a:bodyPr/>
        <a:lstStyle/>
        <a:p>
          <a:endParaRPr lang="en-US"/>
        </a:p>
      </dgm:t>
    </dgm:pt>
    <dgm:pt modelId="{7E644180-4CFE-4A02-8DF4-DD79CA51FF2A}">
      <dgm:prSet/>
      <dgm:spPr/>
      <dgm:t>
        <a:bodyPr/>
        <a:lstStyle/>
        <a:p>
          <a:r>
            <a:rPr lang="en-US" dirty="0"/>
            <a:t>HomeSmartNY</a:t>
          </a:r>
        </a:p>
        <a:p>
          <a:r>
            <a:rPr lang="en-US" dirty="0"/>
            <a:t>Chapters, Committees &amp; Conference</a:t>
          </a:r>
        </a:p>
      </dgm:t>
    </dgm:pt>
    <dgm:pt modelId="{B8B9AAAB-0942-4B53-AE2A-F3DF09225BF5}" type="parTrans" cxnId="{ACB929A2-0BA1-4A79-99B7-1D86168E5DB6}">
      <dgm:prSet/>
      <dgm:spPr/>
      <dgm:t>
        <a:bodyPr/>
        <a:lstStyle/>
        <a:p>
          <a:endParaRPr lang="en-US"/>
        </a:p>
      </dgm:t>
    </dgm:pt>
    <dgm:pt modelId="{DA758FCC-66D6-499A-9EF0-D357C554B3F9}" type="sibTrans" cxnId="{ACB929A2-0BA1-4A79-99B7-1D86168E5DB6}">
      <dgm:prSet/>
      <dgm:spPr/>
      <dgm:t>
        <a:bodyPr/>
        <a:lstStyle/>
        <a:p>
          <a:endParaRPr lang="en-US"/>
        </a:p>
      </dgm:t>
    </dgm:pt>
    <dgm:pt modelId="{C23A4D13-1075-486C-861D-0BA7B72AC7E0}">
      <dgm:prSet/>
      <dgm:spPr/>
      <dgm:t>
        <a:bodyPr/>
        <a:lstStyle/>
        <a:p>
          <a:r>
            <a:rPr lang="en-US" dirty="0"/>
            <a:t>HomeSmartNY</a:t>
          </a:r>
        </a:p>
        <a:p>
          <a:r>
            <a:rPr lang="en-US" dirty="0"/>
            <a:t>Chapters, Committees &amp; Conference</a:t>
          </a:r>
        </a:p>
      </dgm:t>
    </dgm:pt>
    <dgm:pt modelId="{5FC12942-E858-439E-B946-9443B1333FC6}" type="parTrans" cxnId="{38479626-D534-4130-92B7-B2DB364F2FA5}">
      <dgm:prSet/>
      <dgm:spPr/>
      <dgm:t>
        <a:bodyPr/>
        <a:lstStyle/>
        <a:p>
          <a:endParaRPr lang="en-US"/>
        </a:p>
      </dgm:t>
    </dgm:pt>
    <dgm:pt modelId="{9992A547-BF3C-4C39-952E-ECA5AB42E623}" type="sibTrans" cxnId="{38479626-D534-4130-92B7-B2DB364F2FA5}">
      <dgm:prSet/>
      <dgm:spPr/>
      <dgm:t>
        <a:bodyPr/>
        <a:lstStyle/>
        <a:p>
          <a:endParaRPr lang="en-US"/>
        </a:p>
      </dgm:t>
    </dgm:pt>
    <dgm:pt modelId="{5B872838-3406-4722-9ED4-E512034AE669}">
      <dgm:prSet/>
      <dgm:spPr/>
      <dgm:t>
        <a:bodyPr/>
        <a:lstStyle/>
        <a:p>
          <a:r>
            <a:rPr lang="en-US" dirty="0"/>
            <a:t>HomeSmartNY</a:t>
          </a:r>
        </a:p>
        <a:p>
          <a:r>
            <a:rPr lang="en-US" dirty="0"/>
            <a:t>Chapters, Committees &amp; Conference</a:t>
          </a:r>
        </a:p>
      </dgm:t>
    </dgm:pt>
    <dgm:pt modelId="{8BF4F7EC-5241-4820-B17E-D458BFD2FA2F}" type="parTrans" cxnId="{5FCE2306-98E2-4251-80DC-FC28E02108BD}">
      <dgm:prSet/>
      <dgm:spPr/>
      <dgm:t>
        <a:bodyPr/>
        <a:lstStyle/>
        <a:p>
          <a:endParaRPr lang="en-US"/>
        </a:p>
      </dgm:t>
    </dgm:pt>
    <dgm:pt modelId="{C15310D0-F7E0-4FD4-BA70-FC6448062905}" type="sibTrans" cxnId="{5FCE2306-98E2-4251-80DC-FC28E02108BD}">
      <dgm:prSet/>
      <dgm:spPr/>
      <dgm:t>
        <a:bodyPr/>
        <a:lstStyle/>
        <a:p>
          <a:endParaRPr lang="en-US"/>
        </a:p>
      </dgm:t>
    </dgm:pt>
    <dgm:pt modelId="{78F27C67-A513-4C6B-BF9E-C6CA4D4F4788}">
      <dgm:prSet/>
      <dgm:spPr/>
      <dgm:t>
        <a:bodyPr/>
        <a:lstStyle/>
        <a:p>
          <a:r>
            <a:rPr lang="en-US" dirty="0"/>
            <a:t>HomeSmartNY</a:t>
          </a:r>
        </a:p>
        <a:p>
          <a:r>
            <a:rPr lang="en-US" dirty="0"/>
            <a:t>Chapters, Committees &amp; Conference</a:t>
          </a:r>
        </a:p>
      </dgm:t>
    </dgm:pt>
    <dgm:pt modelId="{71CEB467-2866-4D2F-8A27-17209F647318}" type="parTrans" cxnId="{46CE48BE-4386-4A27-997A-C1C456FFF2BC}">
      <dgm:prSet/>
      <dgm:spPr/>
      <dgm:t>
        <a:bodyPr/>
        <a:lstStyle/>
        <a:p>
          <a:endParaRPr lang="en-US"/>
        </a:p>
      </dgm:t>
    </dgm:pt>
    <dgm:pt modelId="{564AC910-A099-4D2E-9A11-DD6613AAACED}" type="sibTrans" cxnId="{46CE48BE-4386-4A27-997A-C1C456FFF2BC}">
      <dgm:prSet/>
      <dgm:spPr/>
      <dgm:t>
        <a:bodyPr/>
        <a:lstStyle/>
        <a:p>
          <a:endParaRPr lang="en-US"/>
        </a:p>
      </dgm:t>
    </dgm:pt>
    <dgm:pt modelId="{455E5276-5092-43C2-8A85-D4F50955F1E5}">
      <dgm:prSet custT="1"/>
      <dgm:spPr>
        <a:solidFill>
          <a:srgbClr val="262262"/>
        </a:solidFill>
      </dgm:spPr>
      <dgm:t>
        <a:bodyPr/>
        <a:lstStyle/>
        <a:p>
          <a:r>
            <a:rPr lang="en-US" sz="1600" dirty="0"/>
            <a:t>Partner with Others to Increase your Reach</a:t>
          </a:r>
        </a:p>
      </dgm:t>
    </dgm:pt>
    <dgm:pt modelId="{F4C54BA7-10F6-43C7-8C1F-E8944EC5DCD7}" type="parTrans" cxnId="{9B2968B0-2037-42D0-9ED7-B02A850F90CD}">
      <dgm:prSet/>
      <dgm:spPr/>
      <dgm:t>
        <a:bodyPr/>
        <a:lstStyle/>
        <a:p>
          <a:endParaRPr lang="en-US"/>
        </a:p>
      </dgm:t>
    </dgm:pt>
    <dgm:pt modelId="{35089986-93A4-4F2C-88DB-1C473F48ECA8}" type="sibTrans" cxnId="{9B2968B0-2037-42D0-9ED7-B02A850F90CD}">
      <dgm:prSet/>
      <dgm:spPr/>
      <dgm:t>
        <a:bodyPr/>
        <a:lstStyle/>
        <a:p>
          <a:endParaRPr lang="en-US"/>
        </a:p>
      </dgm:t>
    </dgm:pt>
    <dgm:pt modelId="{ACE30B1D-238C-455E-B6AF-B2306A999C56}">
      <dgm:prSet custT="1"/>
      <dgm:spPr>
        <a:solidFill>
          <a:srgbClr val="262262"/>
        </a:solidFill>
      </dgm:spPr>
      <dgm:t>
        <a:bodyPr/>
        <a:lstStyle/>
        <a:p>
          <a:r>
            <a:rPr lang="en-US" sz="1600" dirty="0"/>
            <a:t>Access New Programs and Opportunities</a:t>
          </a:r>
        </a:p>
      </dgm:t>
    </dgm:pt>
    <dgm:pt modelId="{759812B2-0E05-4887-9F1A-59F4948BF726}" type="parTrans" cxnId="{C6A28965-2F34-481E-8CC9-F0C12D292FBA}">
      <dgm:prSet/>
      <dgm:spPr/>
      <dgm:t>
        <a:bodyPr/>
        <a:lstStyle/>
        <a:p>
          <a:endParaRPr lang="en-US"/>
        </a:p>
      </dgm:t>
    </dgm:pt>
    <dgm:pt modelId="{97C7A2FF-93A1-471C-B0E9-493D942F3E0A}" type="sibTrans" cxnId="{C6A28965-2F34-481E-8CC9-F0C12D292FBA}">
      <dgm:prSet/>
      <dgm:spPr/>
      <dgm:t>
        <a:bodyPr/>
        <a:lstStyle/>
        <a:p>
          <a:endParaRPr lang="en-US"/>
        </a:p>
      </dgm:t>
    </dgm:pt>
    <dgm:pt modelId="{265D6B70-BE91-421F-8D07-5E7CD7FA004A}">
      <dgm:prSet custT="1"/>
      <dgm:spPr>
        <a:solidFill>
          <a:srgbClr val="262262"/>
        </a:solidFill>
      </dgm:spPr>
      <dgm:t>
        <a:bodyPr/>
        <a:lstStyle/>
        <a:p>
          <a:r>
            <a:rPr lang="en-US" sz="1600" dirty="0"/>
            <a:t>Meet Housing Counseling Stakeholders</a:t>
          </a:r>
        </a:p>
      </dgm:t>
    </dgm:pt>
    <dgm:pt modelId="{2AF9B7FB-E95F-425B-805A-052DD09DBFA4}" type="parTrans" cxnId="{ACC87F1A-F040-4C2C-B59A-21ADCCFF2C01}">
      <dgm:prSet/>
      <dgm:spPr/>
      <dgm:t>
        <a:bodyPr/>
        <a:lstStyle/>
        <a:p>
          <a:endParaRPr lang="en-US"/>
        </a:p>
      </dgm:t>
    </dgm:pt>
    <dgm:pt modelId="{34D6FFF2-24A1-4255-91F9-4EDF515E572E}" type="sibTrans" cxnId="{ACC87F1A-F040-4C2C-B59A-21ADCCFF2C01}">
      <dgm:prSet/>
      <dgm:spPr/>
      <dgm:t>
        <a:bodyPr/>
        <a:lstStyle/>
        <a:p>
          <a:endParaRPr lang="en-US"/>
        </a:p>
      </dgm:t>
    </dgm:pt>
    <dgm:pt modelId="{D2451489-E32F-467D-8689-0C6074DAACCB}">
      <dgm:prSet custT="1"/>
      <dgm:spPr>
        <a:solidFill>
          <a:srgbClr val="262262"/>
        </a:solidFill>
      </dgm:spPr>
      <dgm:t>
        <a:bodyPr/>
        <a:lstStyle/>
        <a:p>
          <a:r>
            <a:rPr lang="en-US" sz="1600" dirty="0"/>
            <a:t>Leverage Resources with other </a:t>
          </a:r>
          <a:r>
            <a:rPr lang="en-US" sz="1600" dirty="0" err="1"/>
            <a:t>NonProfits</a:t>
          </a:r>
          <a:endParaRPr lang="en-US" sz="1600" dirty="0"/>
        </a:p>
      </dgm:t>
    </dgm:pt>
    <dgm:pt modelId="{60EC0D80-6F2F-4B9E-84F4-7A5FC82FD4E4}" type="parTrans" cxnId="{422F65B3-65C0-4581-A4BB-3A04622C6DE6}">
      <dgm:prSet/>
      <dgm:spPr/>
      <dgm:t>
        <a:bodyPr/>
        <a:lstStyle/>
        <a:p>
          <a:endParaRPr lang="en-US"/>
        </a:p>
      </dgm:t>
    </dgm:pt>
    <dgm:pt modelId="{95B347E3-80F6-4935-95CC-88F773932380}" type="sibTrans" cxnId="{422F65B3-65C0-4581-A4BB-3A04622C6DE6}">
      <dgm:prSet/>
      <dgm:spPr/>
      <dgm:t>
        <a:bodyPr/>
        <a:lstStyle/>
        <a:p>
          <a:endParaRPr lang="en-US"/>
        </a:p>
      </dgm:t>
    </dgm:pt>
    <dgm:pt modelId="{B3CE5D1C-1582-472F-97F4-5684A5608513}">
      <dgm:prSet custT="1"/>
      <dgm:spPr>
        <a:solidFill>
          <a:srgbClr val="262262"/>
        </a:solidFill>
      </dgm:spPr>
      <dgm:t>
        <a:bodyPr/>
        <a:lstStyle/>
        <a:p>
          <a:r>
            <a:rPr lang="en-US" sz="1400" dirty="0"/>
            <a:t>Develop New Relationships with Foundations &amp; Funders</a:t>
          </a:r>
        </a:p>
      </dgm:t>
    </dgm:pt>
    <dgm:pt modelId="{66AF2FDD-60DC-4B55-909C-9939D5BE5B4C}" type="parTrans" cxnId="{6E6B1844-BB6F-4E04-9062-406D43B28848}">
      <dgm:prSet/>
      <dgm:spPr/>
      <dgm:t>
        <a:bodyPr/>
        <a:lstStyle/>
        <a:p>
          <a:endParaRPr lang="en-US"/>
        </a:p>
      </dgm:t>
    </dgm:pt>
    <dgm:pt modelId="{9FF6A6B1-88BC-42CB-A25D-79800A649208}" type="sibTrans" cxnId="{6E6B1844-BB6F-4E04-9062-406D43B28848}">
      <dgm:prSet/>
      <dgm:spPr/>
      <dgm:t>
        <a:bodyPr/>
        <a:lstStyle/>
        <a:p>
          <a:endParaRPr lang="en-US"/>
        </a:p>
      </dgm:t>
    </dgm:pt>
    <dgm:pt modelId="{F1EB6995-429B-4C6D-8846-2A5DF300E706}" type="pres">
      <dgm:prSet presAssocID="{E2DEFF41-7458-4228-B378-FF4F75264C2C}" presName="Name0" presStyleCnt="0">
        <dgm:presLayoutVars>
          <dgm:dir/>
          <dgm:animLvl val="lvl"/>
          <dgm:resizeHandles val="exact"/>
        </dgm:presLayoutVars>
      </dgm:prSet>
      <dgm:spPr/>
    </dgm:pt>
    <dgm:pt modelId="{2D9D0648-7D1D-4496-A7E7-F9898278FEF8}" type="pres">
      <dgm:prSet presAssocID="{098BA64D-985C-498F-BFE0-A64848ED3D9B}" presName="linNode" presStyleCnt="0"/>
      <dgm:spPr/>
    </dgm:pt>
    <dgm:pt modelId="{151ACC6B-6DFD-49C9-97F9-558DC875F251}" type="pres">
      <dgm:prSet presAssocID="{098BA64D-985C-498F-BFE0-A64848ED3D9B}" presName="parentText" presStyleLbl="solidFgAcc1" presStyleIdx="0" presStyleCnt="5">
        <dgm:presLayoutVars>
          <dgm:chMax val="1"/>
          <dgm:bulletEnabled/>
        </dgm:presLayoutVars>
      </dgm:prSet>
      <dgm:spPr/>
    </dgm:pt>
    <dgm:pt modelId="{6178A98D-E099-40E6-8A55-E359C3E8A632}" type="pres">
      <dgm:prSet presAssocID="{098BA64D-985C-498F-BFE0-A64848ED3D9B}" presName="descendantText" presStyleLbl="alignNode1" presStyleIdx="0" presStyleCnt="5">
        <dgm:presLayoutVars>
          <dgm:bulletEnabled/>
        </dgm:presLayoutVars>
      </dgm:prSet>
      <dgm:spPr/>
    </dgm:pt>
    <dgm:pt modelId="{F20CA1BE-3DE1-46C0-93EA-47F9B181D4F8}" type="pres">
      <dgm:prSet presAssocID="{E339D4BD-85E2-499C-A12B-A60561B233E3}" presName="sp" presStyleCnt="0"/>
      <dgm:spPr/>
    </dgm:pt>
    <dgm:pt modelId="{064800A0-FEBD-4AD7-9322-5B4EFE7087D5}" type="pres">
      <dgm:prSet presAssocID="{7E644180-4CFE-4A02-8DF4-DD79CA51FF2A}" presName="linNode" presStyleCnt="0"/>
      <dgm:spPr/>
    </dgm:pt>
    <dgm:pt modelId="{5A4E72F7-86DD-4130-87B2-124883B02640}" type="pres">
      <dgm:prSet presAssocID="{7E644180-4CFE-4A02-8DF4-DD79CA51FF2A}" presName="parentText" presStyleLbl="solidFgAcc1" presStyleIdx="1" presStyleCnt="5">
        <dgm:presLayoutVars>
          <dgm:chMax val="1"/>
          <dgm:bulletEnabled/>
        </dgm:presLayoutVars>
      </dgm:prSet>
      <dgm:spPr/>
    </dgm:pt>
    <dgm:pt modelId="{B7BA987C-C06A-4543-9159-A17115D4B53D}" type="pres">
      <dgm:prSet presAssocID="{7E644180-4CFE-4A02-8DF4-DD79CA51FF2A}" presName="descendantText" presStyleLbl="alignNode1" presStyleIdx="1" presStyleCnt="5">
        <dgm:presLayoutVars>
          <dgm:bulletEnabled/>
        </dgm:presLayoutVars>
      </dgm:prSet>
      <dgm:spPr/>
    </dgm:pt>
    <dgm:pt modelId="{093DCB25-56C0-4D6A-B8FF-B3D06BF86EFC}" type="pres">
      <dgm:prSet presAssocID="{DA758FCC-66D6-499A-9EF0-D357C554B3F9}" presName="sp" presStyleCnt="0"/>
      <dgm:spPr/>
    </dgm:pt>
    <dgm:pt modelId="{8C723FAF-240F-47F9-961A-D585C5289A55}" type="pres">
      <dgm:prSet presAssocID="{C23A4D13-1075-486C-861D-0BA7B72AC7E0}" presName="linNode" presStyleCnt="0"/>
      <dgm:spPr/>
    </dgm:pt>
    <dgm:pt modelId="{35C9F0F2-278F-4EBD-8A12-599C32FFCC1E}" type="pres">
      <dgm:prSet presAssocID="{C23A4D13-1075-486C-861D-0BA7B72AC7E0}" presName="parentText" presStyleLbl="solidFgAcc1" presStyleIdx="2" presStyleCnt="5">
        <dgm:presLayoutVars>
          <dgm:chMax val="1"/>
          <dgm:bulletEnabled/>
        </dgm:presLayoutVars>
      </dgm:prSet>
      <dgm:spPr/>
    </dgm:pt>
    <dgm:pt modelId="{AD687688-553C-473E-BBCC-DB2D0D30CF1A}" type="pres">
      <dgm:prSet presAssocID="{C23A4D13-1075-486C-861D-0BA7B72AC7E0}" presName="descendantText" presStyleLbl="alignNode1" presStyleIdx="2" presStyleCnt="5">
        <dgm:presLayoutVars>
          <dgm:bulletEnabled/>
        </dgm:presLayoutVars>
      </dgm:prSet>
      <dgm:spPr/>
    </dgm:pt>
    <dgm:pt modelId="{9CB9DA6C-85D7-48A3-A219-E6AD0773DAC6}" type="pres">
      <dgm:prSet presAssocID="{9992A547-BF3C-4C39-952E-ECA5AB42E623}" presName="sp" presStyleCnt="0"/>
      <dgm:spPr/>
    </dgm:pt>
    <dgm:pt modelId="{06EAF00A-92DF-4424-B254-57D53110AA5C}" type="pres">
      <dgm:prSet presAssocID="{5B872838-3406-4722-9ED4-E512034AE669}" presName="linNode" presStyleCnt="0"/>
      <dgm:spPr/>
    </dgm:pt>
    <dgm:pt modelId="{14131639-228E-4BFD-A3BA-09B9F6A79CFB}" type="pres">
      <dgm:prSet presAssocID="{5B872838-3406-4722-9ED4-E512034AE669}" presName="parentText" presStyleLbl="solidFgAcc1" presStyleIdx="3" presStyleCnt="5">
        <dgm:presLayoutVars>
          <dgm:chMax val="1"/>
          <dgm:bulletEnabled/>
        </dgm:presLayoutVars>
      </dgm:prSet>
      <dgm:spPr/>
    </dgm:pt>
    <dgm:pt modelId="{4689457B-8BF1-48A2-A2EC-65B3E1058042}" type="pres">
      <dgm:prSet presAssocID="{5B872838-3406-4722-9ED4-E512034AE669}" presName="descendantText" presStyleLbl="alignNode1" presStyleIdx="3" presStyleCnt="5">
        <dgm:presLayoutVars>
          <dgm:bulletEnabled/>
        </dgm:presLayoutVars>
      </dgm:prSet>
      <dgm:spPr/>
    </dgm:pt>
    <dgm:pt modelId="{0DF5B12A-55D5-44C6-8FC7-D1D80B3CFAC2}" type="pres">
      <dgm:prSet presAssocID="{C15310D0-F7E0-4FD4-BA70-FC6448062905}" presName="sp" presStyleCnt="0"/>
      <dgm:spPr/>
    </dgm:pt>
    <dgm:pt modelId="{EE8ABA11-E008-4FB7-9E39-789AAFD084A9}" type="pres">
      <dgm:prSet presAssocID="{78F27C67-A513-4C6B-BF9E-C6CA4D4F4788}" presName="linNode" presStyleCnt="0"/>
      <dgm:spPr/>
    </dgm:pt>
    <dgm:pt modelId="{0D046CCD-E88A-45AD-91D1-070F8D6844A4}" type="pres">
      <dgm:prSet presAssocID="{78F27C67-A513-4C6B-BF9E-C6CA4D4F4788}" presName="parentText" presStyleLbl="solidFgAcc1" presStyleIdx="4" presStyleCnt="5">
        <dgm:presLayoutVars>
          <dgm:chMax val="1"/>
          <dgm:bulletEnabled/>
        </dgm:presLayoutVars>
      </dgm:prSet>
      <dgm:spPr/>
    </dgm:pt>
    <dgm:pt modelId="{0CB01192-2382-4881-9805-9C923649F025}" type="pres">
      <dgm:prSet presAssocID="{78F27C67-A513-4C6B-BF9E-C6CA4D4F4788}" presName="descendantText" presStyleLbl="alignNode1" presStyleIdx="4" presStyleCnt="5">
        <dgm:presLayoutVars>
          <dgm:bulletEnabled/>
        </dgm:presLayoutVars>
      </dgm:prSet>
      <dgm:spPr/>
    </dgm:pt>
  </dgm:ptLst>
  <dgm:cxnLst>
    <dgm:cxn modelId="{5FCE2306-98E2-4251-80DC-FC28E02108BD}" srcId="{E2DEFF41-7458-4228-B378-FF4F75264C2C}" destId="{5B872838-3406-4722-9ED4-E512034AE669}" srcOrd="3" destOrd="0" parTransId="{8BF4F7EC-5241-4820-B17E-D458BFD2FA2F}" sibTransId="{C15310D0-F7E0-4FD4-BA70-FC6448062905}"/>
    <dgm:cxn modelId="{ACC87F1A-F040-4C2C-B59A-21ADCCFF2C01}" srcId="{C23A4D13-1075-486C-861D-0BA7B72AC7E0}" destId="{265D6B70-BE91-421F-8D07-5E7CD7FA004A}" srcOrd="0" destOrd="0" parTransId="{2AF9B7FB-E95F-425B-805A-052DD09DBFA4}" sibTransId="{34D6FFF2-24A1-4255-91F9-4EDF515E572E}"/>
    <dgm:cxn modelId="{38479626-D534-4130-92B7-B2DB364F2FA5}" srcId="{E2DEFF41-7458-4228-B378-FF4F75264C2C}" destId="{C23A4D13-1075-486C-861D-0BA7B72AC7E0}" srcOrd="2" destOrd="0" parTransId="{5FC12942-E858-439E-B946-9443B1333FC6}" sibTransId="{9992A547-BF3C-4C39-952E-ECA5AB42E623}"/>
    <dgm:cxn modelId="{2CE98C37-C5E4-4519-A656-C4342C600ADB}" type="presOf" srcId="{098BA64D-985C-498F-BFE0-A64848ED3D9B}" destId="{151ACC6B-6DFD-49C9-97F9-558DC875F251}" srcOrd="0" destOrd="0" presId="urn:microsoft.com/office/officeart/2016/7/layout/VerticalHollowActionList"/>
    <dgm:cxn modelId="{DE602E5B-AA09-4F1C-A8E0-65A56AB4EDBC}" type="presOf" srcId="{B3CE5D1C-1582-472F-97F4-5684A5608513}" destId="{0CB01192-2382-4881-9805-9C923649F025}" srcOrd="0" destOrd="0" presId="urn:microsoft.com/office/officeart/2016/7/layout/VerticalHollowActionList"/>
    <dgm:cxn modelId="{6E6B1844-BB6F-4E04-9062-406D43B28848}" srcId="{78F27C67-A513-4C6B-BF9E-C6CA4D4F4788}" destId="{B3CE5D1C-1582-472F-97F4-5684A5608513}" srcOrd="0" destOrd="0" parTransId="{66AF2FDD-60DC-4B55-909C-9939D5BE5B4C}" sibTransId="{9FF6A6B1-88BC-42CB-A25D-79800A649208}"/>
    <dgm:cxn modelId="{C6A28965-2F34-481E-8CC9-F0C12D292FBA}" srcId="{7E644180-4CFE-4A02-8DF4-DD79CA51FF2A}" destId="{ACE30B1D-238C-455E-B6AF-B2306A999C56}" srcOrd="0" destOrd="0" parTransId="{759812B2-0E05-4887-9F1A-59F4948BF726}" sibTransId="{97C7A2FF-93A1-471C-B0E9-493D942F3E0A}"/>
    <dgm:cxn modelId="{9199DC53-A08F-40EC-841C-0321F4A4BF02}" type="presOf" srcId="{5B872838-3406-4722-9ED4-E512034AE669}" destId="{14131639-228E-4BFD-A3BA-09B9F6A79CFB}" srcOrd="0" destOrd="0" presId="urn:microsoft.com/office/officeart/2016/7/layout/VerticalHollowActionList"/>
    <dgm:cxn modelId="{BB22F87B-9E1E-45F1-930C-EAE3C1F1966D}" type="presOf" srcId="{78F27C67-A513-4C6B-BF9E-C6CA4D4F4788}" destId="{0D046CCD-E88A-45AD-91D1-070F8D6844A4}" srcOrd="0" destOrd="0" presId="urn:microsoft.com/office/officeart/2016/7/layout/VerticalHollowActionList"/>
    <dgm:cxn modelId="{8101A38A-82C6-457D-BF41-957D64BC68C2}" type="presOf" srcId="{7E644180-4CFE-4A02-8DF4-DD79CA51FF2A}" destId="{5A4E72F7-86DD-4130-87B2-124883B02640}" srcOrd="0" destOrd="0" presId="urn:microsoft.com/office/officeart/2016/7/layout/VerticalHollowActionList"/>
    <dgm:cxn modelId="{68AC318E-8997-4AA3-A493-4B5A36197F9C}" srcId="{E2DEFF41-7458-4228-B378-FF4F75264C2C}" destId="{098BA64D-985C-498F-BFE0-A64848ED3D9B}" srcOrd="0" destOrd="0" parTransId="{4790788D-3F43-487B-8B74-A09F9C0B36A5}" sibTransId="{E339D4BD-85E2-499C-A12B-A60561B233E3}"/>
    <dgm:cxn modelId="{6C7EA996-034E-43B3-88E6-17EA5C9C5DEA}" type="presOf" srcId="{ACE30B1D-238C-455E-B6AF-B2306A999C56}" destId="{B7BA987C-C06A-4543-9159-A17115D4B53D}" srcOrd="0" destOrd="0" presId="urn:microsoft.com/office/officeart/2016/7/layout/VerticalHollowActionList"/>
    <dgm:cxn modelId="{ACB929A2-0BA1-4A79-99B7-1D86168E5DB6}" srcId="{E2DEFF41-7458-4228-B378-FF4F75264C2C}" destId="{7E644180-4CFE-4A02-8DF4-DD79CA51FF2A}" srcOrd="1" destOrd="0" parTransId="{B8B9AAAB-0942-4B53-AE2A-F3DF09225BF5}" sibTransId="{DA758FCC-66D6-499A-9EF0-D357C554B3F9}"/>
    <dgm:cxn modelId="{7B5C05A8-CD30-49FB-AF91-2AABA7630F98}" type="presOf" srcId="{C23A4D13-1075-486C-861D-0BA7B72AC7E0}" destId="{35C9F0F2-278F-4EBD-8A12-599C32FFCC1E}" srcOrd="0" destOrd="0" presId="urn:microsoft.com/office/officeart/2016/7/layout/VerticalHollowActionList"/>
    <dgm:cxn modelId="{9B2968B0-2037-42D0-9ED7-B02A850F90CD}" srcId="{098BA64D-985C-498F-BFE0-A64848ED3D9B}" destId="{455E5276-5092-43C2-8A85-D4F50955F1E5}" srcOrd="0" destOrd="0" parTransId="{F4C54BA7-10F6-43C7-8C1F-E8944EC5DCD7}" sibTransId="{35089986-93A4-4F2C-88DB-1C473F48ECA8}"/>
    <dgm:cxn modelId="{422F65B3-65C0-4581-A4BB-3A04622C6DE6}" srcId="{5B872838-3406-4722-9ED4-E512034AE669}" destId="{D2451489-E32F-467D-8689-0C6074DAACCB}" srcOrd="0" destOrd="0" parTransId="{60EC0D80-6F2F-4B9E-84F4-7A5FC82FD4E4}" sibTransId="{95B347E3-80F6-4935-95CC-88F773932380}"/>
    <dgm:cxn modelId="{46CE48BE-4386-4A27-997A-C1C456FFF2BC}" srcId="{E2DEFF41-7458-4228-B378-FF4F75264C2C}" destId="{78F27C67-A513-4C6B-BF9E-C6CA4D4F4788}" srcOrd="4" destOrd="0" parTransId="{71CEB467-2866-4D2F-8A27-17209F647318}" sibTransId="{564AC910-A099-4D2E-9A11-DD6613AAACED}"/>
    <dgm:cxn modelId="{3D9DBAC8-9780-409B-80F1-3F9DA22B68AC}" type="presOf" srcId="{455E5276-5092-43C2-8A85-D4F50955F1E5}" destId="{6178A98D-E099-40E6-8A55-E359C3E8A632}" srcOrd="0" destOrd="0" presId="urn:microsoft.com/office/officeart/2016/7/layout/VerticalHollowActionList"/>
    <dgm:cxn modelId="{00AFA2DE-2890-4ECE-9FCE-3C962D095486}" type="presOf" srcId="{E2DEFF41-7458-4228-B378-FF4F75264C2C}" destId="{F1EB6995-429B-4C6D-8846-2A5DF300E706}" srcOrd="0" destOrd="0" presId="urn:microsoft.com/office/officeart/2016/7/layout/VerticalHollowActionList"/>
    <dgm:cxn modelId="{EF186DE2-0686-4854-9F9D-98736285212F}" type="presOf" srcId="{265D6B70-BE91-421F-8D07-5E7CD7FA004A}" destId="{AD687688-553C-473E-BBCC-DB2D0D30CF1A}" srcOrd="0" destOrd="0" presId="urn:microsoft.com/office/officeart/2016/7/layout/VerticalHollowActionList"/>
    <dgm:cxn modelId="{0AC214E6-25E4-4B04-9D01-2B512C3319B1}" type="presOf" srcId="{D2451489-E32F-467D-8689-0C6074DAACCB}" destId="{4689457B-8BF1-48A2-A2EC-65B3E1058042}" srcOrd="0" destOrd="0" presId="urn:microsoft.com/office/officeart/2016/7/layout/VerticalHollowActionList"/>
    <dgm:cxn modelId="{3D5D03AF-2C50-450C-9EDE-34801EAD9E47}" type="presParOf" srcId="{F1EB6995-429B-4C6D-8846-2A5DF300E706}" destId="{2D9D0648-7D1D-4496-A7E7-F9898278FEF8}" srcOrd="0" destOrd="0" presId="urn:microsoft.com/office/officeart/2016/7/layout/VerticalHollowActionList"/>
    <dgm:cxn modelId="{38E0F5B3-111F-4A35-879A-D194454FDE19}" type="presParOf" srcId="{2D9D0648-7D1D-4496-A7E7-F9898278FEF8}" destId="{151ACC6B-6DFD-49C9-97F9-558DC875F251}" srcOrd="0" destOrd="0" presId="urn:microsoft.com/office/officeart/2016/7/layout/VerticalHollowActionList"/>
    <dgm:cxn modelId="{E11ED87F-F654-40D4-A696-32C416314BF3}" type="presParOf" srcId="{2D9D0648-7D1D-4496-A7E7-F9898278FEF8}" destId="{6178A98D-E099-40E6-8A55-E359C3E8A632}" srcOrd="1" destOrd="0" presId="urn:microsoft.com/office/officeart/2016/7/layout/VerticalHollowActionList"/>
    <dgm:cxn modelId="{DDD8CB65-0B31-4BE1-95D8-9B376492810B}" type="presParOf" srcId="{F1EB6995-429B-4C6D-8846-2A5DF300E706}" destId="{F20CA1BE-3DE1-46C0-93EA-47F9B181D4F8}" srcOrd="1" destOrd="0" presId="urn:microsoft.com/office/officeart/2016/7/layout/VerticalHollowActionList"/>
    <dgm:cxn modelId="{A3378C8A-083C-4275-96CD-8661A2AD2666}" type="presParOf" srcId="{F1EB6995-429B-4C6D-8846-2A5DF300E706}" destId="{064800A0-FEBD-4AD7-9322-5B4EFE7087D5}" srcOrd="2" destOrd="0" presId="urn:microsoft.com/office/officeart/2016/7/layout/VerticalHollowActionList"/>
    <dgm:cxn modelId="{11E6206B-627F-411A-AFB2-6310402B4245}" type="presParOf" srcId="{064800A0-FEBD-4AD7-9322-5B4EFE7087D5}" destId="{5A4E72F7-86DD-4130-87B2-124883B02640}" srcOrd="0" destOrd="0" presId="urn:microsoft.com/office/officeart/2016/7/layout/VerticalHollowActionList"/>
    <dgm:cxn modelId="{05214E7A-3DE9-406F-AC0A-E4343D641D6C}" type="presParOf" srcId="{064800A0-FEBD-4AD7-9322-5B4EFE7087D5}" destId="{B7BA987C-C06A-4543-9159-A17115D4B53D}" srcOrd="1" destOrd="0" presId="urn:microsoft.com/office/officeart/2016/7/layout/VerticalHollowActionList"/>
    <dgm:cxn modelId="{1D44A5A3-307D-40BB-ADB6-C1ECC20AFB4C}" type="presParOf" srcId="{F1EB6995-429B-4C6D-8846-2A5DF300E706}" destId="{093DCB25-56C0-4D6A-B8FF-B3D06BF86EFC}" srcOrd="3" destOrd="0" presId="urn:microsoft.com/office/officeart/2016/7/layout/VerticalHollowActionList"/>
    <dgm:cxn modelId="{1A2FAC9D-066F-4274-9223-E906BC7A6D7E}" type="presParOf" srcId="{F1EB6995-429B-4C6D-8846-2A5DF300E706}" destId="{8C723FAF-240F-47F9-961A-D585C5289A55}" srcOrd="4" destOrd="0" presId="urn:microsoft.com/office/officeart/2016/7/layout/VerticalHollowActionList"/>
    <dgm:cxn modelId="{34941BE3-6960-4691-A505-986FFF3E01C9}" type="presParOf" srcId="{8C723FAF-240F-47F9-961A-D585C5289A55}" destId="{35C9F0F2-278F-4EBD-8A12-599C32FFCC1E}" srcOrd="0" destOrd="0" presId="urn:microsoft.com/office/officeart/2016/7/layout/VerticalHollowActionList"/>
    <dgm:cxn modelId="{E76D396F-A5DC-4A84-B6EB-358051C7C814}" type="presParOf" srcId="{8C723FAF-240F-47F9-961A-D585C5289A55}" destId="{AD687688-553C-473E-BBCC-DB2D0D30CF1A}" srcOrd="1" destOrd="0" presId="urn:microsoft.com/office/officeart/2016/7/layout/VerticalHollowActionList"/>
    <dgm:cxn modelId="{4AA2357D-3D53-4F90-BE3E-287C9F25ADA5}" type="presParOf" srcId="{F1EB6995-429B-4C6D-8846-2A5DF300E706}" destId="{9CB9DA6C-85D7-48A3-A219-E6AD0773DAC6}" srcOrd="5" destOrd="0" presId="urn:microsoft.com/office/officeart/2016/7/layout/VerticalHollowActionList"/>
    <dgm:cxn modelId="{25283C5E-9C6B-4613-BAB3-1EB0F94350DB}" type="presParOf" srcId="{F1EB6995-429B-4C6D-8846-2A5DF300E706}" destId="{06EAF00A-92DF-4424-B254-57D53110AA5C}" srcOrd="6" destOrd="0" presId="urn:microsoft.com/office/officeart/2016/7/layout/VerticalHollowActionList"/>
    <dgm:cxn modelId="{F2836A13-CE4F-4F71-9EE1-F087D9D5CF3A}" type="presParOf" srcId="{06EAF00A-92DF-4424-B254-57D53110AA5C}" destId="{14131639-228E-4BFD-A3BA-09B9F6A79CFB}" srcOrd="0" destOrd="0" presId="urn:microsoft.com/office/officeart/2016/7/layout/VerticalHollowActionList"/>
    <dgm:cxn modelId="{F350A88A-FBC6-43DF-9FF2-ADA12767CC0C}" type="presParOf" srcId="{06EAF00A-92DF-4424-B254-57D53110AA5C}" destId="{4689457B-8BF1-48A2-A2EC-65B3E1058042}" srcOrd="1" destOrd="0" presId="urn:microsoft.com/office/officeart/2016/7/layout/VerticalHollowActionList"/>
    <dgm:cxn modelId="{FB11687A-24F4-4B43-A4E1-18249165B3FF}" type="presParOf" srcId="{F1EB6995-429B-4C6D-8846-2A5DF300E706}" destId="{0DF5B12A-55D5-44C6-8FC7-D1D80B3CFAC2}" srcOrd="7" destOrd="0" presId="urn:microsoft.com/office/officeart/2016/7/layout/VerticalHollowActionList"/>
    <dgm:cxn modelId="{D9BD3461-03E2-4D74-BB62-4503516BFA0C}" type="presParOf" srcId="{F1EB6995-429B-4C6D-8846-2A5DF300E706}" destId="{EE8ABA11-E008-4FB7-9E39-789AAFD084A9}" srcOrd="8" destOrd="0" presId="urn:microsoft.com/office/officeart/2016/7/layout/VerticalHollowActionList"/>
    <dgm:cxn modelId="{69B4FAF6-0982-4AB1-81B4-7745C7CA5F5D}" type="presParOf" srcId="{EE8ABA11-E008-4FB7-9E39-789AAFD084A9}" destId="{0D046CCD-E88A-45AD-91D1-070F8D6844A4}" srcOrd="0" destOrd="0" presId="urn:microsoft.com/office/officeart/2016/7/layout/VerticalHollowActionList"/>
    <dgm:cxn modelId="{469196E0-33B1-41AC-A7AE-0589E42D69B6}" type="presParOf" srcId="{EE8ABA11-E008-4FB7-9E39-789AAFD084A9}" destId="{0CB01192-2382-4881-9805-9C923649F02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DEFF41-7458-4228-B378-FF4F75264C2C}" type="doc">
      <dgm:prSet loTypeId="urn:microsoft.com/office/officeart/2016/7/layout/VerticalHollowActionList" loCatId="List" qsTypeId="urn:microsoft.com/office/officeart/2005/8/quickstyle/simple1" qsCatId="simple" csTypeId="urn:microsoft.com/office/officeart/2005/8/colors/ColorSchemeForSuggestions" csCatId="other" phldr="1"/>
      <dgm:spPr/>
      <dgm:t>
        <a:bodyPr/>
        <a:lstStyle/>
        <a:p>
          <a:endParaRPr lang="en-US"/>
        </a:p>
      </dgm:t>
    </dgm:pt>
    <dgm:pt modelId="{098BA64D-985C-498F-BFE0-A64848ED3D9B}">
      <dgm:prSet/>
      <dgm:spPr/>
      <dgm:t>
        <a:bodyPr/>
        <a:lstStyle/>
        <a:p>
          <a:r>
            <a:rPr lang="en-US" dirty="0"/>
            <a:t>HomeSmartNY</a:t>
          </a:r>
        </a:p>
        <a:p>
          <a:r>
            <a:rPr lang="en-US" dirty="0"/>
            <a:t>Chapters, Committees &amp; Conference</a:t>
          </a:r>
        </a:p>
      </dgm:t>
    </dgm:pt>
    <dgm:pt modelId="{4790788D-3F43-487B-8B74-A09F9C0B36A5}" type="parTrans" cxnId="{68AC318E-8997-4AA3-A493-4B5A36197F9C}">
      <dgm:prSet/>
      <dgm:spPr/>
      <dgm:t>
        <a:bodyPr/>
        <a:lstStyle/>
        <a:p>
          <a:endParaRPr lang="en-US"/>
        </a:p>
      </dgm:t>
    </dgm:pt>
    <dgm:pt modelId="{E339D4BD-85E2-499C-A12B-A60561B233E3}" type="sibTrans" cxnId="{68AC318E-8997-4AA3-A493-4B5A36197F9C}">
      <dgm:prSet/>
      <dgm:spPr/>
      <dgm:t>
        <a:bodyPr/>
        <a:lstStyle/>
        <a:p>
          <a:endParaRPr lang="en-US"/>
        </a:p>
      </dgm:t>
    </dgm:pt>
    <dgm:pt modelId="{7E644180-4CFE-4A02-8DF4-DD79CA51FF2A}">
      <dgm:prSet/>
      <dgm:spPr/>
      <dgm:t>
        <a:bodyPr/>
        <a:lstStyle/>
        <a:p>
          <a:r>
            <a:rPr lang="en-US" dirty="0"/>
            <a:t>HomeSmartNY</a:t>
          </a:r>
        </a:p>
        <a:p>
          <a:r>
            <a:rPr lang="en-US" dirty="0"/>
            <a:t>Chapters, Committees &amp; Conference</a:t>
          </a:r>
        </a:p>
      </dgm:t>
    </dgm:pt>
    <dgm:pt modelId="{B8B9AAAB-0942-4B53-AE2A-F3DF09225BF5}" type="parTrans" cxnId="{ACB929A2-0BA1-4A79-99B7-1D86168E5DB6}">
      <dgm:prSet/>
      <dgm:spPr/>
      <dgm:t>
        <a:bodyPr/>
        <a:lstStyle/>
        <a:p>
          <a:endParaRPr lang="en-US"/>
        </a:p>
      </dgm:t>
    </dgm:pt>
    <dgm:pt modelId="{DA758FCC-66D6-499A-9EF0-D357C554B3F9}" type="sibTrans" cxnId="{ACB929A2-0BA1-4A79-99B7-1D86168E5DB6}">
      <dgm:prSet/>
      <dgm:spPr/>
      <dgm:t>
        <a:bodyPr/>
        <a:lstStyle/>
        <a:p>
          <a:endParaRPr lang="en-US"/>
        </a:p>
      </dgm:t>
    </dgm:pt>
    <dgm:pt modelId="{C23A4D13-1075-486C-861D-0BA7B72AC7E0}">
      <dgm:prSet/>
      <dgm:spPr/>
      <dgm:t>
        <a:bodyPr/>
        <a:lstStyle/>
        <a:p>
          <a:pPr>
            <a:spcAft>
              <a:spcPct val="35000"/>
            </a:spcAft>
          </a:pPr>
          <a:r>
            <a:rPr lang="en-US" dirty="0"/>
            <a:t>HomeSmartNY </a:t>
          </a:r>
        </a:p>
        <a:p>
          <a:pPr>
            <a:spcAft>
              <a:spcPts val="0"/>
            </a:spcAft>
          </a:pPr>
          <a:r>
            <a:rPr lang="en-US" dirty="0"/>
            <a:t>Listserv,</a:t>
          </a:r>
        </a:p>
        <a:p>
          <a:pPr>
            <a:spcAft>
              <a:spcPts val="0"/>
            </a:spcAft>
          </a:pPr>
          <a:r>
            <a:rPr lang="en-US" dirty="0"/>
            <a:t>Chapters, Committees &amp; Conference</a:t>
          </a:r>
        </a:p>
      </dgm:t>
    </dgm:pt>
    <dgm:pt modelId="{5FC12942-E858-439E-B946-9443B1333FC6}" type="parTrans" cxnId="{38479626-D534-4130-92B7-B2DB364F2FA5}">
      <dgm:prSet/>
      <dgm:spPr/>
      <dgm:t>
        <a:bodyPr/>
        <a:lstStyle/>
        <a:p>
          <a:endParaRPr lang="en-US"/>
        </a:p>
      </dgm:t>
    </dgm:pt>
    <dgm:pt modelId="{9992A547-BF3C-4C39-952E-ECA5AB42E623}" type="sibTrans" cxnId="{38479626-D534-4130-92B7-B2DB364F2FA5}">
      <dgm:prSet/>
      <dgm:spPr/>
      <dgm:t>
        <a:bodyPr/>
        <a:lstStyle/>
        <a:p>
          <a:endParaRPr lang="en-US"/>
        </a:p>
      </dgm:t>
    </dgm:pt>
    <dgm:pt modelId="{5B872838-3406-4722-9ED4-E512034AE669}">
      <dgm:prSet/>
      <dgm:spPr/>
      <dgm:t>
        <a:bodyPr/>
        <a:lstStyle/>
        <a:p>
          <a:r>
            <a:rPr lang="en-US" dirty="0"/>
            <a:t>HomeSmartNY </a:t>
          </a:r>
        </a:p>
        <a:p>
          <a:r>
            <a:rPr lang="en-US" dirty="0"/>
            <a:t>Program &amp; Business Development Committee</a:t>
          </a:r>
        </a:p>
      </dgm:t>
    </dgm:pt>
    <dgm:pt modelId="{8BF4F7EC-5241-4820-B17E-D458BFD2FA2F}" type="parTrans" cxnId="{5FCE2306-98E2-4251-80DC-FC28E02108BD}">
      <dgm:prSet/>
      <dgm:spPr/>
      <dgm:t>
        <a:bodyPr/>
        <a:lstStyle/>
        <a:p>
          <a:endParaRPr lang="en-US"/>
        </a:p>
      </dgm:t>
    </dgm:pt>
    <dgm:pt modelId="{C15310D0-F7E0-4FD4-BA70-FC6448062905}" type="sibTrans" cxnId="{5FCE2306-98E2-4251-80DC-FC28E02108BD}">
      <dgm:prSet/>
      <dgm:spPr/>
      <dgm:t>
        <a:bodyPr/>
        <a:lstStyle/>
        <a:p>
          <a:endParaRPr lang="en-US"/>
        </a:p>
      </dgm:t>
    </dgm:pt>
    <dgm:pt modelId="{78F27C67-A513-4C6B-BF9E-C6CA4D4F4788}">
      <dgm:prSet/>
      <dgm:spPr/>
      <dgm:t>
        <a:bodyPr/>
        <a:lstStyle/>
        <a:p>
          <a:r>
            <a:rPr lang="en-US" dirty="0"/>
            <a:t>HomeSmartNY</a:t>
          </a:r>
        </a:p>
        <a:p>
          <a:r>
            <a:rPr lang="en-US" dirty="0"/>
            <a:t>eHome America</a:t>
          </a:r>
        </a:p>
      </dgm:t>
    </dgm:pt>
    <dgm:pt modelId="{71CEB467-2866-4D2F-8A27-17209F647318}" type="parTrans" cxnId="{46CE48BE-4386-4A27-997A-C1C456FFF2BC}">
      <dgm:prSet/>
      <dgm:spPr/>
      <dgm:t>
        <a:bodyPr/>
        <a:lstStyle/>
        <a:p>
          <a:endParaRPr lang="en-US"/>
        </a:p>
      </dgm:t>
    </dgm:pt>
    <dgm:pt modelId="{564AC910-A099-4D2E-9A11-DD6613AAACED}" type="sibTrans" cxnId="{46CE48BE-4386-4A27-997A-C1C456FFF2BC}">
      <dgm:prSet/>
      <dgm:spPr/>
      <dgm:t>
        <a:bodyPr/>
        <a:lstStyle/>
        <a:p>
          <a:endParaRPr lang="en-US"/>
        </a:p>
      </dgm:t>
    </dgm:pt>
    <dgm:pt modelId="{455E5276-5092-43C2-8A85-D4F50955F1E5}">
      <dgm:prSet custT="1"/>
      <dgm:spPr>
        <a:solidFill>
          <a:srgbClr val="262262"/>
        </a:solidFill>
      </dgm:spPr>
      <dgm:t>
        <a:bodyPr/>
        <a:lstStyle/>
        <a:p>
          <a:r>
            <a:rPr lang="en-US" sz="1600" dirty="0"/>
            <a:t>Know the Decision Makers</a:t>
          </a:r>
        </a:p>
      </dgm:t>
    </dgm:pt>
    <dgm:pt modelId="{F4C54BA7-10F6-43C7-8C1F-E8944EC5DCD7}" type="parTrans" cxnId="{9B2968B0-2037-42D0-9ED7-B02A850F90CD}">
      <dgm:prSet/>
      <dgm:spPr/>
      <dgm:t>
        <a:bodyPr/>
        <a:lstStyle/>
        <a:p>
          <a:endParaRPr lang="en-US"/>
        </a:p>
      </dgm:t>
    </dgm:pt>
    <dgm:pt modelId="{35089986-93A4-4F2C-88DB-1C473F48ECA8}" type="sibTrans" cxnId="{9B2968B0-2037-42D0-9ED7-B02A850F90CD}">
      <dgm:prSet/>
      <dgm:spPr/>
      <dgm:t>
        <a:bodyPr/>
        <a:lstStyle/>
        <a:p>
          <a:endParaRPr lang="en-US"/>
        </a:p>
      </dgm:t>
    </dgm:pt>
    <dgm:pt modelId="{ACE30B1D-238C-455E-B6AF-B2306A999C56}">
      <dgm:prSet custT="1"/>
      <dgm:spPr>
        <a:solidFill>
          <a:srgbClr val="262262"/>
        </a:solidFill>
      </dgm:spPr>
      <dgm:t>
        <a:bodyPr/>
        <a:lstStyle/>
        <a:p>
          <a:r>
            <a:rPr lang="en-US" sz="1600" dirty="0"/>
            <a:t>Participate in Programs &amp; Partnerships</a:t>
          </a:r>
        </a:p>
      </dgm:t>
    </dgm:pt>
    <dgm:pt modelId="{759812B2-0E05-4887-9F1A-59F4948BF726}" type="parTrans" cxnId="{C6A28965-2F34-481E-8CC9-F0C12D292FBA}">
      <dgm:prSet/>
      <dgm:spPr/>
      <dgm:t>
        <a:bodyPr/>
        <a:lstStyle/>
        <a:p>
          <a:endParaRPr lang="en-US"/>
        </a:p>
      </dgm:t>
    </dgm:pt>
    <dgm:pt modelId="{97C7A2FF-93A1-471C-B0E9-493D942F3E0A}" type="sibTrans" cxnId="{C6A28965-2F34-481E-8CC9-F0C12D292FBA}">
      <dgm:prSet/>
      <dgm:spPr/>
      <dgm:t>
        <a:bodyPr/>
        <a:lstStyle/>
        <a:p>
          <a:endParaRPr lang="en-US"/>
        </a:p>
      </dgm:t>
    </dgm:pt>
    <dgm:pt modelId="{265D6B70-BE91-421F-8D07-5E7CD7FA004A}">
      <dgm:prSet custT="1"/>
      <dgm:spPr>
        <a:solidFill>
          <a:srgbClr val="262262"/>
        </a:solidFill>
      </dgm:spPr>
      <dgm:t>
        <a:bodyPr/>
        <a:lstStyle/>
        <a:p>
          <a:r>
            <a:rPr lang="en-US" sz="1600" dirty="0"/>
            <a:t>Access Funding &amp; Revenue Sources</a:t>
          </a:r>
        </a:p>
      </dgm:t>
    </dgm:pt>
    <dgm:pt modelId="{2AF9B7FB-E95F-425B-805A-052DD09DBFA4}" type="parTrans" cxnId="{ACC87F1A-F040-4C2C-B59A-21ADCCFF2C01}">
      <dgm:prSet/>
      <dgm:spPr/>
      <dgm:t>
        <a:bodyPr/>
        <a:lstStyle/>
        <a:p>
          <a:endParaRPr lang="en-US"/>
        </a:p>
      </dgm:t>
    </dgm:pt>
    <dgm:pt modelId="{34D6FFF2-24A1-4255-91F9-4EDF515E572E}" type="sibTrans" cxnId="{ACC87F1A-F040-4C2C-B59A-21ADCCFF2C01}">
      <dgm:prSet/>
      <dgm:spPr/>
      <dgm:t>
        <a:bodyPr/>
        <a:lstStyle/>
        <a:p>
          <a:endParaRPr lang="en-US"/>
        </a:p>
      </dgm:t>
    </dgm:pt>
    <dgm:pt modelId="{569BB232-903B-4F83-9896-93A7185380E5}">
      <dgm:prSet custT="1"/>
      <dgm:spPr>
        <a:solidFill>
          <a:srgbClr val="262262"/>
        </a:solidFill>
      </dgm:spPr>
      <dgm:t>
        <a:bodyPr/>
        <a:lstStyle/>
        <a:p>
          <a:r>
            <a:rPr lang="en-US" sz="1600" dirty="0"/>
            <a:t>Develop New Programs, Partnerships &amp; Funding Sources</a:t>
          </a:r>
        </a:p>
      </dgm:t>
    </dgm:pt>
    <dgm:pt modelId="{66E24776-843E-477E-A5D0-BB7AF025241E}" type="parTrans" cxnId="{BAF3550C-3143-4EF9-8372-9B8C58FE7EF7}">
      <dgm:prSet/>
      <dgm:spPr/>
      <dgm:t>
        <a:bodyPr/>
        <a:lstStyle/>
        <a:p>
          <a:endParaRPr lang="en-US"/>
        </a:p>
      </dgm:t>
    </dgm:pt>
    <dgm:pt modelId="{40D600CD-7B87-4854-A3E4-1F9106B5735D}" type="sibTrans" cxnId="{BAF3550C-3143-4EF9-8372-9B8C58FE7EF7}">
      <dgm:prSet/>
      <dgm:spPr/>
      <dgm:t>
        <a:bodyPr/>
        <a:lstStyle/>
        <a:p>
          <a:endParaRPr lang="en-US"/>
        </a:p>
      </dgm:t>
    </dgm:pt>
    <dgm:pt modelId="{8E1B2FE9-0985-495E-9B61-0E30B938DF3B}">
      <dgm:prSet custT="1"/>
      <dgm:spPr>
        <a:solidFill>
          <a:srgbClr val="262262"/>
        </a:solidFill>
      </dgm:spPr>
      <dgm:t>
        <a:bodyPr/>
        <a:lstStyle/>
        <a:p>
          <a:r>
            <a:rPr lang="en-US" sz="1600" dirty="0"/>
            <a:t>Receive Discounts in Network Shared Programs</a:t>
          </a:r>
        </a:p>
      </dgm:t>
    </dgm:pt>
    <dgm:pt modelId="{D0A35146-19C8-4115-B611-A5E79F2943BF}" type="parTrans" cxnId="{72A886FA-E625-4AFB-82D9-B199667EF5B1}">
      <dgm:prSet/>
      <dgm:spPr/>
      <dgm:t>
        <a:bodyPr/>
        <a:lstStyle/>
        <a:p>
          <a:endParaRPr lang="en-US"/>
        </a:p>
      </dgm:t>
    </dgm:pt>
    <dgm:pt modelId="{E800E0F8-F4D6-48EF-BC78-55B4D45727B0}" type="sibTrans" cxnId="{72A886FA-E625-4AFB-82D9-B199667EF5B1}">
      <dgm:prSet/>
      <dgm:spPr/>
      <dgm:t>
        <a:bodyPr/>
        <a:lstStyle/>
        <a:p>
          <a:endParaRPr lang="en-US"/>
        </a:p>
      </dgm:t>
    </dgm:pt>
    <dgm:pt modelId="{F1EB6995-429B-4C6D-8846-2A5DF300E706}" type="pres">
      <dgm:prSet presAssocID="{E2DEFF41-7458-4228-B378-FF4F75264C2C}" presName="Name0" presStyleCnt="0">
        <dgm:presLayoutVars>
          <dgm:dir/>
          <dgm:animLvl val="lvl"/>
          <dgm:resizeHandles val="exact"/>
        </dgm:presLayoutVars>
      </dgm:prSet>
      <dgm:spPr/>
    </dgm:pt>
    <dgm:pt modelId="{2D9D0648-7D1D-4496-A7E7-F9898278FEF8}" type="pres">
      <dgm:prSet presAssocID="{098BA64D-985C-498F-BFE0-A64848ED3D9B}" presName="linNode" presStyleCnt="0"/>
      <dgm:spPr/>
    </dgm:pt>
    <dgm:pt modelId="{151ACC6B-6DFD-49C9-97F9-558DC875F251}" type="pres">
      <dgm:prSet presAssocID="{098BA64D-985C-498F-BFE0-A64848ED3D9B}" presName="parentText" presStyleLbl="solidFgAcc1" presStyleIdx="0" presStyleCnt="5">
        <dgm:presLayoutVars>
          <dgm:chMax val="1"/>
          <dgm:bulletEnabled/>
        </dgm:presLayoutVars>
      </dgm:prSet>
      <dgm:spPr/>
    </dgm:pt>
    <dgm:pt modelId="{6178A98D-E099-40E6-8A55-E359C3E8A632}" type="pres">
      <dgm:prSet presAssocID="{098BA64D-985C-498F-BFE0-A64848ED3D9B}" presName="descendantText" presStyleLbl="alignNode1" presStyleIdx="0" presStyleCnt="5">
        <dgm:presLayoutVars>
          <dgm:bulletEnabled/>
        </dgm:presLayoutVars>
      </dgm:prSet>
      <dgm:spPr/>
    </dgm:pt>
    <dgm:pt modelId="{F20CA1BE-3DE1-46C0-93EA-47F9B181D4F8}" type="pres">
      <dgm:prSet presAssocID="{E339D4BD-85E2-499C-A12B-A60561B233E3}" presName="sp" presStyleCnt="0"/>
      <dgm:spPr/>
    </dgm:pt>
    <dgm:pt modelId="{064800A0-FEBD-4AD7-9322-5B4EFE7087D5}" type="pres">
      <dgm:prSet presAssocID="{7E644180-4CFE-4A02-8DF4-DD79CA51FF2A}" presName="linNode" presStyleCnt="0"/>
      <dgm:spPr/>
    </dgm:pt>
    <dgm:pt modelId="{5A4E72F7-86DD-4130-87B2-124883B02640}" type="pres">
      <dgm:prSet presAssocID="{7E644180-4CFE-4A02-8DF4-DD79CA51FF2A}" presName="parentText" presStyleLbl="solidFgAcc1" presStyleIdx="1" presStyleCnt="5">
        <dgm:presLayoutVars>
          <dgm:chMax val="1"/>
          <dgm:bulletEnabled/>
        </dgm:presLayoutVars>
      </dgm:prSet>
      <dgm:spPr/>
    </dgm:pt>
    <dgm:pt modelId="{B7BA987C-C06A-4543-9159-A17115D4B53D}" type="pres">
      <dgm:prSet presAssocID="{7E644180-4CFE-4A02-8DF4-DD79CA51FF2A}" presName="descendantText" presStyleLbl="alignNode1" presStyleIdx="1" presStyleCnt="5">
        <dgm:presLayoutVars>
          <dgm:bulletEnabled/>
        </dgm:presLayoutVars>
      </dgm:prSet>
      <dgm:spPr/>
    </dgm:pt>
    <dgm:pt modelId="{093DCB25-56C0-4D6A-B8FF-B3D06BF86EFC}" type="pres">
      <dgm:prSet presAssocID="{DA758FCC-66D6-499A-9EF0-D357C554B3F9}" presName="sp" presStyleCnt="0"/>
      <dgm:spPr/>
    </dgm:pt>
    <dgm:pt modelId="{8C723FAF-240F-47F9-961A-D585C5289A55}" type="pres">
      <dgm:prSet presAssocID="{C23A4D13-1075-486C-861D-0BA7B72AC7E0}" presName="linNode" presStyleCnt="0"/>
      <dgm:spPr/>
    </dgm:pt>
    <dgm:pt modelId="{35C9F0F2-278F-4EBD-8A12-599C32FFCC1E}" type="pres">
      <dgm:prSet presAssocID="{C23A4D13-1075-486C-861D-0BA7B72AC7E0}" presName="parentText" presStyleLbl="solidFgAcc1" presStyleIdx="2" presStyleCnt="5">
        <dgm:presLayoutVars>
          <dgm:chMax val="1"/>
          <dgm:bulletEnabled/>
        </dgm:presLayoutVars>
      </dgm:prSet>
      <dgm:spPr/>
    </dgm:pt>
    <dgm:pt modelId="{AD687688-553C-473E-BBCC-DB2D0D30CF1A}" type="pres">
      <dgm:prSet presAssocID="{C23A4D13-1075-486C-861D-0BA7B72AC7E0}" presName="descendantText" presStyleLbl="alignNode1" presStyleIdx="2" presStyleCnt="5">
        <dgm:presLayoutVars>
          <dgm:bulletEnabled/>
        </dgm:presLayoutVars>
      </dgm:prSet>
      <dgm:spPr/>
    </dgm:pt>
    <dgm:pt modelId="{9CB9DA6C-85D7-48A3-A219-E6AD0773DAC6}" type="pres">
      <dgm:prSet presAssocID="{9992A547-BF3C-4C39-952E-ECA5AB42E623}" presName="sp" presStyleCnt="0"/>
      <dgm:spPr/>
    </dgm:pt>
    <dgm:pt modelId="{06EAF00A-92DF-4424-B254-57D53110AA5C}" type="pres">
      <dgm:prSet presAssocID="{5B872838-3406-4722-9ED4-E512034AE669}" presName="linNode" presStyleCnt="0"/>
      <dgm:spPr/>
    </dgm:pt>
    <dgm:pt modelId="{14131639-228E-4BFD-A3BA-09B9F6A79CFB}" type="pres">
      <dgm:prSet presAssocID="{5B872838-3406-4722-9ED4-E512034AE669}" presName="parentText" presStyleLbl="solidFgAcc1" presStyleIdx="3" presStyleCnt="5">
        <dgm:presLayoutVars>
          <dgm:chMax val="1"/>
          <dgm:bulletEnabled/>
        </dgm:presLayoutVars>
      </dgm:prSet>
      <dgm:spPr/>
    </dgm:pt>
    <dgm:pt modelId="{4689457B-8BF1-48A2-A2EC-65B3E1058042}" type="pres">
      <dgm:prSet presAssocID="{5B872838-3406-4722-9ED4-E512034AE669}" presName="descendantText" presStyleLbl="alignNode1" presStyleIdx="3" presStyleCnt="5">
        <dgm:presLayoutVars>
          <dgm:bulletEnabled/>
        </dgm:presLayoutVars>
      </dgm:prSet>
      <dgm:spPr/>
    </dgm:pt>
    <dgm:pt modelId="{0DF5B12A-55D5-44C6-8FC7-D1D80B3CFAC2}" type="pres">
      <dgm:prSet presAssocID="{C15310D0-F7E0-4FD4-BA70-FC6448062905}" presName="sp" presStyleCnt="0"/>
      <dgm:spPr/>
    </dgm:pt>
    <dgm:pt modelId="{EE8ABA11-E008-4FB7-9E39-789AAFD084A9}" type="pres">
      <dgm:prSet presAssocID="{78F27C67-A513-4C6B-BF9E-C6CA4D4F4788}" presName="linNode" presStyleCnt="0"/>
      <dgm:spPr/>
    </dgm:pt>
    <dgm:pt modelId="{0D046CCD-E88A-45AD-91D1-070F8D6844A4}" type="pres">
      <dgm:prSet presAssocID="{78F27C67-A513-4C6B-BF9E-C6CA4D4F4788}" presName="parentText" presStyleLbl="solidFgAcc1" presStyleIdx="4" presStyleCnt="5">
        <dgm:presLayoutVars>
          <dgm:chMax val="1"/>
          <dgm:bulletEnabled/>
        </dgm:presLayoutVars>
      </dgm:prSet>
      <dgm:spPr/>
    </dgm:pt>
    <dgm:pt modelId="{0CB01192-2382-4881-9805-9C923649F025}" type="pres">
      <dgm:prSet presAssocID="{78F27C67-A513-4C6B-BF9E-C6CA4D4F4788}" presName="descendantText" presStyleLbl="alignNode1" presStyleIdx="4" presStyleCnt="5">
        <dgm:presLayoutVars>
          <dgm:bulletEnabled/>
        </dgm:presLayoutVars>
      </dgm:prSet>
      <dgm:spPr/>
    </dgm:pt>
  </dgm:ptLst>
  <dgm:cxnLst>
    <dgm:cxn modelId="{5FCE2306-98E2-4251-80DC-FC28E02108BD}" srcId="{E2DEFF41-7458-4228-B378-FF4F75264C2C}" destId="{5B872838-3406-4722-9ED4-E512034AE669}" srcOrd="3" destOrd="0" parTransId="{8BF4F7EC-5241-4820-B17E-D458BFD2FA2F}" sibTransId="{C15310D0-F7E0-4FD4-BA70-FC6448062905}"/>
    <dgm:cxn modelId="{BAF3550C-3143-4EF9-8372-9B8C58FE7EF7}" srcId="{5B872838-3406-4722-9ED4-E512034AE669}" destId="{569BB232-903B-4F83-9896-93A7185380E5}" srcOrd="0" destOrd="0" parTransId="{66E24776-843E-477E-A5D0-BB7AF025241E}" sibTransId="{40D600CD-7B87-4854-A3E4-1F9106B5735D}"/>
    <dgm:cxn modelId="{ACC87F1A-F040-4C2C-B59A-21ADCCFF2C01}" srcId="{C23A4D13-1075-486C-861D-0BA7B72AC7E0}" destId="{265D6B70-BE91-421F-8D07-5E7CD7FA004A}" srcOrd="0" destOrd="0" parTransId="{2AF9B7FB-E95F-425B-805A-052DD09DBFA4}" sibTransId="{34D6FFF2-24A1-4255-91F9-4EDF515E572E}"/>
    <dgm:cxn modelId="{38F5801B-FDFC-408A-A94B-2C9F83EED860}" type="presOf" srcId="{8E1B2FE9-0985-495E-9B61-0E30B938DF3B}" destId="{0CB01192-2382-4881-9805-9C923649F025}" srcOrd="0" destOrd="0" presId="urn:microsoft.com/office/officeart/2016/7/layout/VerticalHollowActionList"/>
    <dgm:cxn modelId="{38479626-D534-4130-92B7-B2DB364F2FA5}" srcId="{E2DEFF41-7458-4228-B378-FF4F75264C2C}" destId="{C23A4D13-1075-486C-861D-0BA7B72AC7E0}" srcOrd="2" destOrd="0" parTransId="{5FC12942-E858-439E-B946-9443B1333FC6}" sibTransId="{9992A547-BF3C-4C39-952E-ECA5AB42E623}"/>
    <dgm:cxn modelId="{2CE98C37-C5E4-4519-A656-C4342C600ADB}" type="presOf" srcId="{098BA64D-985C-498F-BFE0-A64848ED3D9B}" destId="{151ACC6B-6DFD-49C9-97F9-558DC875F251}" srcOrd="0" destOrd="0" presId="urn:microsoft.com/office/officeart/2016/7/layout/VerticalHollowActionList"/>
    <dgm:cxn modelId="{C6A28965-2F34-481E-8CC9-F0C12D292FBA}" srcId="{7E644180-4CFE-4A02-8DF4-DD79CA51FF2A}" destId="{ACE30B1D-238C-455E-B6AF-B2306A999C56}" srcOrd="0" destOrd="0" parTransId="{759812B2-0E05-4887-9F1A-59F4948BF726}" sibTransId="{97C7A2FF-93A1-471C-B0E9-493D942F3E0A}"/>
    <dgm:cxn modelId="{EF8C5951-39D0-419D-8DA9-8D609A20F27B}" type="presOf" srcId="{569BB232-903B-4F83-9896-93A7185380E5}" destId="{4689457B-8BF1-48A2-A2EC-65B3E1058042}" srcOrd="0" destOrd="0" presId="urn:microsoft.com/office/officeart/2016/7/layout/VerticalHollowActionList"/>
    <dgm:cxn modelId="{9199DC53-A08F-40EC-841C-0321F4A4BF02}" type="presOf" srcId="{5B872838-3406-4722-9ED4-E512034AE669}" destId="{14131639-228E-4BFD-A3BA-09B9F6A79CFB}" srcOrd="0" destOrd="0" presId="urn:microsoft.com/office/officeart/2016/7/layout/VerticalHollowActionList"/>
    <dgm:cxn modelId="{BB22F87B-9E1E-45F1-930C-EAE3C1F1966D}" type="presOf" srcId="{78F27C67-A513-4C6B-BF9E-C6CA4D4F4788}" destId="{0D046CCD-E88A-45AD-91D1-070F8D6844A4}" srcOrd="0" destOrd="0" presId="urn:microsoft.com/office/officeart/2016/7/layout/VerticalHollowActionList"/>
    <dgm:cxn modelId="{8101A38A-82C6-457D-BF41-957D64BC68C2}" type="presOf" srcId="{7E644180-4CFE-4A02-8DF4-DD79CA51FF2A}" destId="{5A4E72F7-86DD-4130-87B2-124883B02640}" srcOrd="0" destOrd="0" presId="urn:microsoft.com/office/officeart/2016/7/layout/VerticalHollowActionList"/>
    <dgm:cxn modelId="{68AC318E-8997-4AA3-A493-4B5A36197F9C}" srcId="{E2DEFF41-7458-4228-B378-FF4F75264C2C}" destId="{098BA64D-985C-498F-BFE0-A64848ED3D9B}" srcOrd="0" destOrd="0" parTransId="{4790788D-3F43-487B-8B74-A09F9C0B36A5}" sibTransId="{E339D4BD-85E2-499C-A12B-A60561B233E3}"/>
    <dgm:cxn modelId="{6C7EA996-034E-43B3-88E6-17EA5C9C5DEA}" type="presOf" srcId="{ACE30B1D-238C-455E-B6AF-B2306A999C56}" destId="{B7BA987C-C06A-4543-9159-A17115D4B53D}" srcOrd="0" destOrd="0" presId="urn:microsoft.com/office/officeart/2016/7/layout/VerticalHollowActionList"/>
    <dgm:cxn modelId="{ACB929A2-0BA1-4A79-99B7-1D86168E5DB6}" srcId="{E2DEFF41-7458-4228-B378-FF4F75264C2C}" destId="{7E644180-4CFE-4A02-8DF4-DD79CA51FF2A}" srcOrd="1" destOrd="0" parTransId="{B8B9AAAB-0942-4B53-AE2A-F3DF09225BF5}" sibTransId="{DA758FCC-66D6-499A-9EF0-D357C554B3F9}"/>
    <dgm:cxn modelId="{7B5C05A8-CD30-49FB-AF91-2AABA7630F98}" type="presOf" srcId="{C23A4D13-1075-486C-861D-0BA7B72AC7E0}" destId="{35C9F0F2-278F-4EBD-8A12-599C32FFCC1E}" srcOrd="0" destOrd="0" presId="urn:microsoft.com/office/officeart/2016/7/layout/VerticalHollowActionList"/>
    <dgm:cxn modelId="{9B2968B0-2037-42D0-9ED7-B02A850F90CD}" srcId="{098BA64D-985C-498F-BFE0-A64848ED3D9B}" destId="{455E5276-5092-43C2-8A85-D4F50955F1E5}" srcOrd="0" destOrd="0" parTransId="{F4C54BA7-10F6-43C7-8C1F-E8944EC5DCD7}" sibTransId="{35089986-93A4-4F2C-88DB-1C473F48ECA8}"/>
    <dgm:cxn modelId="{46CE48BE-4386-4A27-997A-C1C456FFF2BC}" srcId="{E2DEFF41-7458-4228-B378-FF4F75264C2C}" destId="{78F27C67-A513-4C6B-BF9E-C6CA4D4F4788}" srcOrd="4" destOrd="0" parTransId="{71CEB467-2866-4D2F-8A27-17209F647318}" sibTransId="{564AC910-A099-4D2E-9A11-DD6613AAACED}"/>
    <dgm:cxn modelId="{3D9DBAC8-9780-409B-80F1-3F9DA22B68AC}" type="presOf" srcId="{455E5276-5092-43C2-8A85-D4F50955F1E5}" destId="{6178A98D-E099-40E6-8A55-E359C3E8A632}" srcOrd="0" destOrd="0" presId="urn:microsoft.com/office/officeart/2016/7/layout/VerticalHollowActionList"/>
    <dgm:cxn modelId="{00AFA2DE-2890-4ECE-9FCE-3C962D095486}" type="presOf" srcId="{E2DEFF41-7458-4228-B378-FF4F75264C2C}" destId="{F1EB6995-429B-4C6D-8846-2A5DF300E706}" srcOrd="0" destOrd="0" presId="urn:microsoft.com/office/officeart/2016/7/layout/VerticalHollowActionList"/>
    <dgm:cxn modelId="{EF186DE2-0686-4854-9F9D-98736285212F}" type="presOf" srcId="{265D6B70-BE91-421F-8D07-5E7CD7FA004A}" destId="{AD687688-553C-473E-BBCC-DB2D0D30CF1A}" srcOrd="0" destOrd="0" presId="urn:microsoft.com/office/officeart/2016/7/layout/VerticalHollowActionList"/>
    <dgm:cxn modelId="{72A886FA-E625-4AFB-82D9-B199667EF5B1}" srcId="{78F27C67-A513-4C6B-BF9E-C6CA4D4F4788}" destId="{8E1B2FE9-0985-495E-9B61-0E30B938DF3B}" srcOrd="0" destOrd="0" parTransId="{D0A35146-19C8-4115-B611-A5E79F2943BF}" sibTransId="{E800E0F8-F4D6-48EF-BC78-55B4D45727B0}"/>
    <dgm:cxn modelId="{3D5D03AF-2C50-450C-9EDE-34801EAD9E47}" type="presParOf" srcId="{F1EB6995-429B-4C6D-8846-2A5DF300E706}" destId="{2D9D0648-7D1D-4496-A7E7-F9898278FEF8}" srcOrd="0" destOrd="0" presId="urn:microsoft.com/office/officeart/2016/7/layout/VerticalHollowActionList"/>
    <dgm:cxn modelId="{38E0F5B3-111F-4A35-879A-D194454FDE19}" type="presParOf" srcId="{2D9D0648-7D1D-4496-A7E7-F9898278FEF8}" destId="{151ACC6B-6DFD-49C9-97F9-558DC875F251}" srcOrd="0" destOrd="0" presId="urn:microsoft.com/office/officeart/2016/7/layout/VerticalHollowActionList"/>
    <dgm:cxn modelId="{E11ED87F-F654-40D4-A696-32C416314BF3}" type="presParOf" srcId="{2D9D0648-7D1D-4496-A7E7-F9898278FEF8}" destId="{6178A98D-E099-40E6-8A55-E359C3E8A632}" srcOrd="1" destOrd="0" presId="urn:microsoft.com/office/officeart/2016/7/layout/VerticalHollowActionList"/>
    <dgm:cxn modelId="{DDD8CB65-0B31-4BE1-95D8-9B376492810B}" type="presParOf" srcId="{F1EB6995-429B-4C6D-8846-2A5DF300E706}" destId="{F20CA1BE-3DE1-46C0-93EA-47F9B181D4F8}" srcOrd="1" destOrd="0" presId="urn:microsoft.com/office/officeart/2016/7/layout/VerticalHollowActionList"/>
    <dgm:cxn modelId="{A3378C8A-083C-4275-96CD-8661A2AD2666}" type="presParOf" srcId="{F1EB6995-429B-4C6D-8846-2A5DF300E706}" destId="{064800A0-FEBD-4AD7-9322-5B4EFE7087D5}" srcOrd="2" destOrd="0" presId="urn:microsoft.com/office/officeart/2016/7/layout/VerticalHollowActionList"/>
    <dgm:cxn modelId="{11E6206B-627F-411A-AFB2-6310402B4245}" type="presParOf" srcId="{064800A0-FEBD-4AD7-9322-5B4EFE7087D5}" destId="{5A4E72F7-86DD-4130-87B2-124883B02640}" srcOrd="0" destOrd="0" presId="urn:microsoft.com/office/officeart/2016/7/layout/VerticalHollowActionList"/>
    <dgm:cxn modelId="{05214E7A-3DE9-406F-AC0A-E4343D641D6C}" type="presParOf" srcId="{064800A0-FEBD-4AD7-9322-5B4EFE7087D5}" destId="{B7BA987C-C06A-4543-9159-A17115D4B53D}" srcOrd="1" destOrd="0" presId="urn:microsoft.com/office/officeart/2016/7/layout/VerticalHollowActionList"/>
    <dgm:cxn modelId="{1D44A5A3-307D-40BB-ADB6-C1ECC20AFB4C}" type="presParOf" srcId="{F1EB6995-429B-4C6D-8846-2A5DF300E706}" destId="{093DCB25-56C0-4D6A-B8FF-B3D06BF86EFC}" srcOrd="3" destOrd="0" presId="urn:microsoft.com/office/officeart/2016/7/layout/VerticalHollowActionList"/>
    <dgm:cxn modelId="{1A2FAC9D-066F-4274-9223-E906BC7A6D7E}" type="presParOf" srcId="{F1EB6995-429B-4C6D-8846-2A5DF300E706}" destId="{8C723FAF-240F-47F9-961A-D585C5289A55}" srcOrd="4" destOrd="0" presId="urn:microsoft.com/office/officeart/2016/7/layout/VerticalHollowActionList"/>
    <dgm:cxn modelId="{34941BE3-6960-4691-A505-986FFF3E01C9}" type="presParOf" srcId="{8C723FAF-240F-47F9-961A-D585C5289A55}" destId="{35C9F0F2-278F-4EBD-8A12-599C32FFCC1E}" srcOrd="0" destOrd="0" presId="urn:microsoft.com/office/officeart/2016/7/layout/VerticalHollowActionList"/>
    <dgm:cxn modelId="{E76D396F-A5DC-4A84-B6EB-358051C7C814}" type="presParOf" srcId="{8C723FAF-240F-47F9-961A-D585C5289A55}" destId="{AD687688-553C-473E-BBCC-DB2D0D30CF1A}" srcOrd="1" destOrd="0" presId="urn:microsoft.com/office/officeart/2016/7/layout/VerticalHollowActionList"/>
    <dgm:cxn modelId="{4AA2357D-3D53-4F90-BE3E-287C9F25ADA5}" type="presParOf" srcId="{F1EB6995-429B-4C6D-8846-2A5DF300E706}" destId="{9CB9DA6C-85D7-48A3-A219-E6AD0773DAC6}" srcOrd="5" destOrd="0" presId="urn:microsoft.com/office/officeart/2016/7/layout/VerticalHollowActionList"/>
    <dgm:cxn modelId="{25283C5E-9C6B-4613-BAB3-1EB0F94350DB}" type="presParOf" srcId="{F1EB6995-429B-4C6D-8846-2A5DF300E706}" destId="{06EAF00A-92DF-4424-B254-57D53110AA5C}" srcOrd="6" destOrd="0" presId="urn:microsoft.com/office/officeart/2016/7/layout/VerticalHollowActionList"/>
    <dgm:cxn modelId="{F2836A13-CE4F-4F71-9EE1-F087D9D5CF3A}" type="presParOf" srcId="{06EAF00A-92DF-4424-B254-57D53110AA5C}" destId="{14131639-228E-4BFD-A3BA-09B9F6A79CFB}" srcOrd="0" destOrd="0" presId="urn:microsoft.com/office/officeart/2016/7/layout/VerticalHollowActionList"/>
    <dgm:cxn modelId="{F350A88A-FBC6-43DF-9FF2-ADA12767CC0C}" type="presParOf" srcId="{06EAF00A-92DF-4424-B254-57D53110AA5C}" destId="{4689457B-8BF1-48A2-A2EC-65B3E1058042}" srcOrd="1" destOrd="0" presId="urn:microsoft.com/office/officeart/2016/7/layout/VerticalHollowActionList"/>
    <dgm:cxn modelId="{FB11687A-24F4-4B43-A4E1-18249165B3FF}" type="presParOf" srcId="{F1EB6995-429B-4C6D-8846-2A5DF300E706}" destId="{0DF5B12A-55D5-44C6-8FC7-D1D80B3CFAC2}" srcOrd="7" destOrd="0" presId="urn:microsoft.com/office/officeart/2016/7/layout/VerticalHollowActionList"/>
    <dgm:cxn modelId="{D9BD3461-03E2-4D74-BB62-4503516BFA0C}" type="presParOf" srcId="{F1EB6995-429B-4C6D-8846-2A5DF300E706}" destId="{EE8ABA11-E008-4FB7-9E39-789AAFD084A9}" srcOrd="8" destOrd="0" presId="urn:microsoft.com/office/officeart/2016/7/layout/VerticalHollowActionList"/>
    <dgm:cxn modelId="{69B4FAF6-0982-4AB1-81B4-7745C7CA5F5D}" type="presParOf" srcId="{EE8ABA11-E008-4FB7-9E39-789AAFD084A9}" destId="{0D046CCD-E88A-45AD-91D1-070F8D6844A4}" srcOrd="0" destOrd="0" presId="urn:microsoft.com/office/officeart/2016/7/layout/VerticalHollowActionList"/>
    <dgm:cxn modelId="{469196E0-33B1-41AC-A7AE-0589E42D69B6}" type="presParOf" srcId="{EE8ABA11-E008-4FB7-9E39-789AAFD084A9}" destId="{0CB01192-2382-4881-9805-9C923649F02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EFF41-7458-4228-B378-FF4F75264C2C}" type="doc">
      <dgm:prSet loTypeId="urn:microsoft.com/office/officeart/2016/7/layout/VerticalHollowActionList" loCatId="List" qsTypeId="urn:microsoft.com/office/officeart/2005/8/quickstyle/simple1" qsCatId="simple" csTypeId="urn:microsoft.com/office/officeart/2005/8/colors/ColorSchemeForSuggestions" csCatId="other" phldr="1"/>
      <dgm:spPr/>
      <dgm:t>
        <a:bodyPr/>
        <a:lstStyle/>
        <a:p>
          <a:endParaRPr lang="en-US"/>
        </a:p>
      </dgm:t>
    </dgm:pt>
    <dgm:pt modelId="{098BA64D-985C-498F-BFE0-A64848ED3D9B}">
      <dgm:prSet/>
      <dgm:spPr/>
      <dgm:t>
        <a:bodyPr/>
        <a:lstStyle/>
        <a:p>
          <a:r>
            <a:rPr lang="en-US" dirty="0"/>
            <a:t>HomeSmartNY</a:t>
          </a:r>
        </a:p>
        <a:p>
          <a:r>
            <a:rPr lang="en-US" dirty="0"/>
            <a:t>Committees &amp; </a:t>
          </a:r>
        </a:p>
        <a:p>
          <a:r>
            <a:rPr lang="en-US" dirty="0"/>
            <a:t>Chapters</a:t>
          </a:r>
        </a:p>
      </dgm:t>
    </dgm:pt>
    <dgm:pt modelId="{4790788D-3F43-487B-8B74-A09F9C0B36A5}" type="parTrans" cxnId="{68AC318E-8997-4AA3-A493-4B5A36197F9C}">
      <dgm:prSet/>
      <dgm:spPr/>
      <dgm:t>
        <a:bodyPr/>
        <a:lstStyle/>
        <a:p>
          <a:endParaRPr lang="en-US"/>
        </a:p>
      </dgm:t>
    </dgm:pt>
    <dgm:pt modelId="{E339D4BD-85E2-499C-A12B-A60561B233E3}" type="sibTrans" cxnId="{68AC318E-8997-4AA3-A493-4B5A36197F9C}">
      <dgm:prSet/>
      <dgm:spPr/>
      <dgm:t>
        <a:bodyPr/>
        <a:lstStyle/>
        <a:p>
          <a:endParaRPr lang="en-US"/>
        </a:p>
      </dgm:t>
    </dgm:pt>
    <dgm:pt modelId="{7E644180-4CFE-4A02-8DF4-DD79CA51FF2A}">
      <dgm:prSet/>
      <dgm:spPr/>
      <dgm:t>
        <a:bodyPr/>
        <a:lstStyle/>
        <a:p>
          <a:r>
            <a:rPr lang="en-US" dirty="0"/>
            <a:t>HomeSmartNY Chapters</a:t>
          </a:r>
        </a:p>
      </dgm:t>
    </dgm:pt>
    <dgm:pt modelId="{B8B9AAAB-0942-4B53-AE2A-F3DF09225BF5}" type="parTrans" cxnId="{ACB929A2-0BA1-4A79-99B7-1D86168E5DB6}">
      <dgm:prSet/>
      <dgm:spPr/>
      <dgm:t>
        <a:bodyPr/>
        <a:lstStyle/>
        <a:p>
          <a:endParaRPr lang="en-US"/>
        </a:p>
      </dgm:t>
    </dgm:pt>
    <dgm:pt modelId="{DA758FCC-66D6-499A-9EF0-D357C554B3F9}" type="sibTrans" cxnId="{ACB929A2-0BA1-4A79-99B7-1D86168E5DB6}">
      <dgm:prSet/>
      <dgm:spPr/>
      <dgm:t>
        <a:bodyPr/>
        <a:lstStyle/>
        <a:p>
          <a:endParaRPr lang="en-US"/>
        </a:p>
      </dgm:t>
    </dgm:pt>
    <dgm:pt modelId="{C23A4D13-1075-486C-861D-0BA7B72AC7E0}">
      <dgm:prSet/>
      <dgm:spPr/>
      <dgm:t>
        <a:bodyPr/>
        <a:lstStyle/>
        <a:p>
          <a:r>
            <a:rPr lang="en-US" dirty="0"/>
            <a:t>HomeSmartNY </a:t>
          </a:r>
        </a:p>
        <a:p>
          <a:r>
            <a:rPr lang="en-US" dirty="0"/>
            <a:t>Committees</a:t>
          </a:r>
        </a:p>
      </dgm:t>
    </dgm:pt>
    <dgm:pt modelId="{5FC12942-E858-439E-B946-9443B1333FC6}" type="parTrans" cxnId="{38479626-D534-4130-92B7-B2DB364F2FA5}">
      <dgm:prSet/>
      <dgm:spPr/>
      <dgm:t>
        <a:bodyPr/>
        <a:lstStyle/>
        <a:p>
          <a:endParaRPr lang="en-US"/>
        </a:p>
      </dgm:t>
    </dgm:pt>
    <dgm:pt modelId="{9992A547-BF3C-4C39-952E-ECA5AB42E623}" type="sibTrans" cxnId="{38479626-D534-4130-92B7-B2DB364F2FA5}">
      <dgm:prSet/>
      <dgm:spPr/>
      <dgm:t>
        <a:bodyPr/>
        <a:lstStyle/>
        <a:p>
          <a:endParaRPr lang="en-US"/>
        </a:p>
      </dgm:t>
    </dgm:pt>
    <dgm:pt modelId="{5B872838-3406-4722-9ED4-E512034AE669}">
      <dgm:prSet/>
      <dgm:spPr/>
      <dgm:t>
        <a:bodyPr/>
        <a:lstStyle/>
        <a:p>
          <a:r>
            <a:rPr lang="en-US" dirty="0"/>
            <a:t>HomeSmartNY Partnership with NHRC</a:t>
          </a:r>
        </a:p>
      </dgm:t>
    </dgm:pt>
    <dgm:pt modelId="{8BF4F7EC-5241-4820-B17E-D458BFD2FA2F}" type="parTrans" cxnId="{5FCE2306-98E2-4251-80DC-FC28E02108BD}">
      <dgm:prSet/>
      <dgm:spPr/>
      <dgm:t>
        <a:bodyPr/>
        <a:lstStyle/>
        <a:p>
          <a:endParaRPr lang="en-US"/>
        </a:p>
      </dgm:t>
    </dgm:pt>
    <dgm:pt modelId="{C15310D0-F7E0-4FD4-BA70-FC6448062905}" type="sibTrans" cxnId="{5FCE2306-98E2-4251-80DC-FC28E02108BD}">
      <dgm:prSet/>
      <dgm:spPr/>
      <dgm:t>
        <a:bodyPr/>
        <a:lstStyle/>
        <a:p>
          <a:endParaRPr lang="en-US"/>
        </a:p>
      </dgm:t>
    </dgm:pt>
    <dgm:pt modelId="{78F27C67-A513-4C6B-BF9E-C6CA4D4F4788}">
      <dgm:prSet/>
      <dgm:spPr/>
      <dgm:t>
        <a:bodyPr/>
        <a:lstStyle/>
        <a:p>
          <a:r>
            <a:rPr lang="en-US" dirty="0"/>
            <a:t>HomeSmartNY</a:t>
          </a:r>
        </a:p>
        <a:p>
          <a:r>
            <a:rPr lang="en-US" dirty="0"/>
            <a:t>Committees, Chapters &amp; Conference</a:t>
          </a:r>
        </a:p>
        <a:p>
          <a:endParaRPr lang="en-US" dirty="0"/>
        </a:p>
      </dgm:t>
    </dgm:pt>
    <dgm:pt modelId="{71CEB467-2866-4D2F-8A27-17209F647318}" type="parTrans" cxnId="{46CE48BE-4386-4A27-997A-C1C456FFF2BC}">
      <dgm:prSet/>
      <dgm:spPr/>
      <dgm:t>
        <a:bodyPr/>
        <a:lstStyle/>
        <a:p>
          <a:endParaRPr lang="en-US"/>
        </a:p>
      </dgm:t>
    </dgm:pt>
    <dgm:pt modelId="{564AC910-A099-4D2E-9A11-DD6613AAACED}" type="sibTrans" cxnId="{46CE48BE-4386-4A27-997A-C1C456FFF2BC}">
      <dgm:prSet/>
      <dgm:spPr/>
      <dgm:t>
        <a:bodyPr/>
        <a:lstStyle/>
        <a:p>
          <a:endParaRPr lang="en-US"/>
        </a:p>
      </dgm:t>
    </dgm:pt>
    <dgm:pt modelId="{455E5276-5092-43C2-8A85-D4F50955F1E5}">
      <dgm:prSet custT="1"/>
      <dgm:spPr>
        <a:solidFill>
          <a:srgbClr val="262262"/>
        </a:solidFill>
      </dgm:spPr>
      <dgm:t>
        <a:bodyPr/>
        <a:lstStyle/>
        <a:p>
          <a:r>
            <a:rPr lang="en-US" sz="1600" dirty="0"/>
            <a:t>Collaborate with Like-Minded Organizations</a:t>
          </a:r>
        </a:p>
      </dgm:t>
    </dgm:pt>
    <dgm:pt modelId="{F4C54BA7-10F6-43C7-8C1F-E8944EC5DCD7}" type="parTrans" cxnId="{9B2968B0-2037-42D0-9ED7-B02A850F90CD}">
      <dgm:prSet/>
      <dgm:spPr/>
      <dgm:t>
        <a:bodyPr/>
        <a:lstStyle/>
        <a:p>
          <a:endParaRPr lang="en-US"/>
        </a:p>
      </dgm:t>
    </dgm:pt>
    <dgm:pt modelId="{35089986-93A4-4F2C-88DB-1C473F48ECA8}" type="sibTrans" cxnId="{9B2968B0-2037-42D0-9ED7-B02A850F90CD}">
      <dgm:prSet/>
      <dgm:spPr/>
      <dgm:t>
        <a:bodyPr/>
        <a:lstStyle/>
        <a:p>
          <a:endParaRPr lang="en-US"/>
        </a:p>
      </dgm:t>
    </dgm:pt>
    <dgm:pt modelId="{ACE30B1D-238C-455E-B6AF-B2306A999C56}">
      <dgm:prSet custT="1"/>
      <dgm:spPr>
        <a:solidFill>
          <a:srgbClr val="262262"/>
        </a:solidFill>
      </dgm:spPr>
      <dgm:t>
        <a:bodyPr/>
        <a:lstStyle/>
        <a:p>
          <a:r>
            <a:rPr lang="en-US" sz="1600" dirty="0"/>
            <a:t>Advocate Locally</a:t>
          </a:r>
        </a:p>
      </dgm:t>
    </dgm:pt>
    <dgm:pt modelId="{759812B2-0E05-4887-9F1A-59F4948BF726}" type="parTrans" cxnId="{C6A28965-2F34-481E-8CC9-F0C12D292FBA}">
      <dgm:prSet/>
      <dgm:spPr/>
      <dgm:t>
        <a:bodyPr/>
        <a:lstStyle/>
        <a:p>
          <a:endParaRPr lang="en-US"/>
        </a:p>
      </dgm:t>
    </dgm:pt>
    <dgm:pt modelId="{97C7A2FF-93A1-471C-B0E9-493D942F3E0A}" type="sibTrans" cxnId="{C6A28965-2F34-481E-8CC9-F0C12D292FBA}">
      <dgm:prSet/>
      <dgm:spPr/>
      <dgm:t>
        <a:bodyPr/>
        <a:lstStyle/>
        <a:p>
          <a:endParaRPr lang="en-US"/>
        </a:p>
      </dgm:t>
    </dgm:pt>
    <dgm:pt modelId="{265D6B70-BE91-421F-8D07-5E7CD7FA004A}">
      <dgm:prSet custT="1"/>
      <dgm:spPr>
        <a:solidFill>
          <a:srgbClr val="262262"/>
        </a:solidFill>
      </dgm:spPr>
      <dgm:t>
        <a:bodyPr/>
        <a:lstStyle/>
        <a:p>
          <a:r>
            <a:rPr lang="en-US" sz="1600" dirty="0"/>
            <a:t>Advocate on the State Level</a:t>
          </a:r>
        </a:p>
      </dgm:t>
    </dgm:pt>
    <dgm:pt modelId="{2AF9B7FB-E95F-425B-805A-052DD09DBFA4}" type="parTrans" cxnId="{ACC87F1A-F040-4C2C-B59A-21ADCCFF2C01}">
      <dgm:prSet/>
      <dgm:spPr/>
      <dgm:t>
        <a:bodyPr/>
        <a:lstStyle/>
        <a:p>
          <a:endParaRPr lang="en-US"/>
        </a:p>
      </dgm:t>
    </dgm:pt>
    <dgm:pt modelId="{34D6FFF2-24A1-4255-91F9-4EDF515E572E}" type="sibTrans" cxnId="{ACC87F1A-F040-4C2C-B59A-21ADCCFF2C01}">
      <dgm:prSet/>
      <dgm:spPr/>
      <dgm:t>
        <a:bodyPr/>
        <a:lstStyle/>
        <a:p>
          <a:endParaRPr lang="en-US"/>
        </a:p>
      </dgm:t>
    </dgm:pt>
    <dgm:pt modelId="{297F391C-B141-4C3F-AD64-E5F81A9F11DE}">
      <dgm:prSet custT="1"/>
      <dgm:spPr>
        <a:solidFill>
          <a:srgbClr val="262262"/>
        </a:solidFill>
      </dgm:spPr>
      <dgm:t>
        <a:bodyPr/>
        <a:lstStyle/>
        <a:p>
          <a:r>
            <a:rPr lang="en-US" sz="1600" dirty="0"/>
            <a:t>Advocate on a National Level</a:t>
          </a:r>
        </a:p>
      </dgm:t>
    </dgm:pt>
    <dgm:pt modelId="{9F8925A8-0F1F-48B4-BED6-942995688718}" type="parTrans" cxnId="{A3B6C505-3678-4D9E-89C5-63823C23ED01}">
      <dgm:prSet/>
      <dgm:spPr/>
      <dgm:t>
        <a:bodyPr/>
        <a:lstStyle/>
        <a:p>
          <a:endParaRPr lang="en-US"/>
        </a:p>
      </dgm:t>
    </dgm:pt>
    <dgm:pt modelId="{474777AF-D7E5-42EA-8D8C-4E42D041B4B0}" type="sibTrans" cxnId="{A3B6C505-3678-4D9E-89C5-63823C23ED01}">
      <dgm:prSet/>
      <dgm:spPr/>
      <dgm:t>
        <a:bodyPr/>
        <a:lstStyle/>
        <a:p>
          <a:endParaRPr lang="en-US"/>
        </a:p>
      </dgm:t>
    </dgm:pt>
    <dgm:pt modelId="{958643C8-BF19-4EAE-9EF7-994842ED359B}">
      <dgm:prSet custT="1"/>
      <dgm:spPr>
        <a:solidFill>
          <a:srgbClr val="262262"/>
        </a:solidFill>
      </dgm:spPr>
      <dgm:t>
        <a:bodyPr/>
        <a:lstStyle/>
        <a:p>
          <a:r>
            <a:rPr lang="en-US" sz="1600" dirty="0"/>
            <a:t>Increase Your Organization’s Name Recognition</a:t>
          </a:r>
        </a:p>
      </dgm:t>
    </dgm:pt>
    <dgm:pt modelId="{D512E84B-7916-434E-9849-F3559A084DF9}" type="parTrans" cxnId="{AD2D54CB-DABC-425D-9AF5-5E3AD924FD40}">
      <dgm:prSet/>
      <dgm:spPr/>
      <dgm:t>
        <a:bodyPr/>
        <a:lstStyle/>
        <a:p>
          <a:endParaRPr lang="en-US"/>
        </a:p>
      </dgm:t>
    </dgm:pt>
    <dgm:pt modelId="{BBE9858A-DF95-4620-98F1-C7C6164E83E8}" type="sibTrans" cxnId="{AD2D54CB-DABC-425D-9AF5-5E3AD924FD40}">
      <dgm:prSet/>
      <dgm:spPr/>
      <dgm:t>
        <a:bodyPr/>
        <a:lstStyle/>
        <a:p>
          <a:endParaRPr lang="en-US"/>
        </a:p>
      </dgm:t>
    </dgm:pt>
    <dgm:pt modelId="{F1EB6995-429B-4C6D-8846-2A5DF300E706}" type="pres">
      <dgm:prSet presAssocID="{E2DEFF41-7458-4228-B378-FF4F75264C2C}" presName="Name0" presStyleCnt="0">
        <dgm:presLayoutVars>
          <dgm:dir/>
          <dgm:animLvl val="lvl"/>
          <dgm:resizeHandles val="exact"/>
        </dgm:presLayoutVars>
      </dgm:prSet>
      <dgm:spPr/>
    </dgm:pt>
    <dgm:pt modelId="{2D9D0648-7D1D-4496-A7E7-F9898278FEF8}" type="pres">
      <dgm:prSet presAssocID="{098BA64D-985C-498F-BFE0-A64848ED3D9B}" presName="linNode" presStyleCnt="0"/>
      <dgm:spPr/>
    </dgm:pt>
    <dgm:pt modelId="{151ACC6B-6DFD-49C9-97F9-558DC875F251}" type="pres">
      <dgm:prSet presAssocID="{098BA64D-985C-498F-BFE0-A64848ED3D9B}" presName="parentText" presStyleLbl="solidFgAcc1" presStyleIdx="0" presStyleCnt="5">
        <dgm:presLayoutVars>
          <dgm:chMax val="1"/>
          <dgm:bulletEnabled/>
        </dgm:presLayoutVars>
      </dgm:prSet>
      <dgm:spPr/>
    </dgm:pt>
    <dgm:pt modelId="{6178A98D-E099-40E6-8A55-E359C3E8A632}" type="pres">
      <dgm:prSet presAssocID="{098BA64D-985C-498F-BFE0-A64848ED3D9B}" presName="descendantText" presStyleLbl="alignNode1" presStyleIdx="0" presStyleCnt="5">
        <dgm:presLayoutVars>
          <dgm:bulletEnabled/>
        </dgm:presLayoutVars>
      </dgm:prSet>
      <dgm:spPr/>
    </dgm:pt>
    <dgm:pt modelId="{F20CA1BE-3DE1-46C0-93EA-47F9B181D4F8}" type="pres">
      <dgm:prSet presAssocID="{E339D4BD-85E2-499C-A12B-A60561B233E3}" presName="sp" presStyleCnt="0"/>
      <dgm:spPr/>
    </dgm:pt>
    <dgm:pt modelId="{064800A0-FEBD-4AD7-9322-5B4EFE7087D5}" type="pres">
      <dgm:prSet presAssocID="{7E644180-4CFE-4A02-8DF4-DD79CA51FF2A}" presName="linNode" presStyleCnt="0"/>
      <dgm:spPr/>
    </dgm:pt>
    <dgm:pt modelId="{5A4E72F7-86DD-4130-87B2-124883B02640}" type="pres">
      <dgm:prSet presAssocID="{7E644180-4CFE-4A02-8DF4-DD79CA51FF2A}" presName="parentText" presStyleLbl="solidFgAcc1" presStyleIdx="1" presStyleCnt="5">
        <dgm:presLayoutVars>
          <dgm:chMax val="1"/>
          <dgm:bulletEnabled/>
        </dgm:presLayoutVars>
      </dgm:prSet>
      <dgm:spPr/>
    </dgm:pt>
    <dgm:pt modelId="{B7BA987C-C06A-4543-9159-A17115D4B53D}" type="pres">
      <dgm:prSet presAssocID="{7E644180-4CFE-4A02-8DF4-DD79CA51FF2A}" presName="descendantText" presStyleLbl="alignNode1" presStyleIdx="1" presStyleCnt="5">
        <dgm:presLayoutVars>
          <dgm:bulletEnabled/>
        </dgm:presLayoutVars>
      </dgm:prSet>
      <dgm:spPr/>
    </dgm:pt>
    <dgm:pt modelId="{093DCB25-56C0-4D6A-B8FF-B3D06BF86EFC}" type="pres">
      <dgm:prSet presAssocID="{DA758FCC-66D6-499A-9EF0-D357C554B3F9}" presName="sp" presStyleCnt="0"/>
      <dgm:spPr/>
    </dgm:pt>
    <dgm:pt modelId="{8C723FAF-240F-47F9-961A-D585C5289A55}" type="pres">
      <dgm:prSet presAssocID="{C23A4D13-1075-486C-861D-0BA7B72AC7E0}" presName="linNode" presStyleCnt="0"/>
      <dgm:spPr/>
    </dgm:pt>
    <dgm:pt modelId="{35C9F0F2-278F-4EBD-8A12-599C32FFCC1E}" type="pres">
      <dgm:prSet presAssocID="{C23A4D13-1075-486C-861D-0BA7B72AC7E0}" presName="parentText" presStyleLbl="solidFgAcc1" presStyleIdx="2" presStyleCnt="5">
        <dgm:presLayoutVars>
          <dgm:chMax val="1"/>
          <dgm:bulletEnabled/>
        </dgm:presLayoutVars>
      </dgm:prSet>
      <dgm:spPr/>
    </dgm:pt>
    <dgm:pt modelId="{AD687688-553C-473E-BBCC-DB2D0D30CF1A}" type="pres">
      <dgm:prSet presAssocID="{C23A4D13-1075-486C-861D-0BA7B72AC7E0}" presName="descendantText" presStyleLbl="alignNode1" presStyleIdx="2" presStyleCnt="5">
        <dgm:presLayoutVars>
          <dgm:bulletEnabled/>
        </dgm:presLayoutVars>
      </dgm:prSet>
      <dgm:spPr/>
    </dgm:pt>
    <dgm:pt modelId="{9CB9DA6C-85D7-48A3-A219-E6AD0773DAC6}" type="pres">
      <dgm:prSet presAssocID="{9992A547-BF3C-4C39-952E-ECA5AB42E623}" presName="sp" presStyleCnt="0"/>
      <dgm:spPr/>
    </dgm:pt>
    <dgm:pt modelId="{06EAF00A-92DF-4424-B254-57D53110AA5C}" type="pres">
      <dgm:prSet presAssocID="{5B872838-3406-4722-9ED4-E512034AE669}" presName="linNode" presStyleCnt="0"/>
      <dgm:spPr/>
    </dgm:pt>
    <dgm:pt modelId="{14131639-228E-4BFD-A3BA-09B9F6A79CFB}" type="pres">
      <dgm:prSet presAssocID="{5B872838-3406-4722-9ED4-E512034AE669}" presName="parentText" presStyleLbl="solidFgAcc1" presStyleIdx="3" presStyleCnt="5">
        <dgm:presLayoutVars>
          <dgm:chMax val="1"/>
          <dgm:bulletEnabled/>
        </dgm:presLayoutVars>
      </dgm:prSet>
      <dgm:spPr/>
    </dgm:pt>
    <dgm:pt modelId="{4689457B-8BF1-48A2-A2EC-65B3E1058042}" type="pres">
      <dgm:prSet presAssocID="{5B872838-3406-4722-9ED4-E512034AE669}" presName="descendantText" presStyleLbl="alignNode1" presStyleIdx="3" presStyleCnt="5">
        <dgm:presLayoutVars>
          <dgm:bulletEnabled/>
        </dgm:presLayoutVars>
      </dgm:prSet>
      <dgm:spPr/>
    </dgm:pt>
    <dgm:pt modelId="{0DF5B12A-55D5-44C6-8FC7-D1D80B3CFAC2}" type="pres">
      <dgm:prSet presAssocID="{C15310D0-F7E0-4FD4-BA70-FC6448062905}" presName="sp" presStyleCnt="0"/>
      <dgm:spPr/>
    </dgm:pt>
    <dgm:pt modelId="{EE8ABA11-E008-4FB7-9E39-789AAFD084A9}" type="pres">
      <dgm:prSet presAssocID="{78F27C67-A513-4C6B-BF9E-C6CA4D4F4788}" presName="linNode" presStyleCnt="0"/>
      <dgm:spPr/>
    </dgm:pt>
    <dgm:pt modelId="{0D046CCD-E88A-45AD-91D1-070F8D6844A4}" type="pres">
      <dgm:prSet presAssocID="{78F27C67-A513-4C6B-BF9E-C6CA4D4F4788}" presName="parentText" presStyleLbl="solidFgAcc1" presStyleIdx="4" presStyleCnt="5">
        <dgm:presLayoutVars>
          <dgm:chMax val="1"/>
          <dgm:bulletEnabled/>
        </dgm:presLayoutVars>
      </dgm:prSet>
      <dgm:spPr/>
    </dgm:pt>
    <dgm:pt modelId="{0CB01192-2382-4881-9805-9C923649F025}" type="pres">
      <dgm:prSet presAssocID="{78F27C67-A513-4C6B-BF9E-C6CA4D4F4788}" presName="descendantText" presStyleLbl="alignNode1" presStyleIdx="4" presStyleCnt="5">
        <dgm:presLayoutVars>
          <dgm:bulletEnabled/>
        </dgm:presLayoutVars>
      </dgm:prSet>
      <dgm:spPr/>
    </dgm:pt>
  </dgm:ptLst>
  <dgm:cxnLst>
    <dgm:cxn modelId="{A3B6C505-3678-4D9E-89C5-63823C23ED01}" srcId="{5B872838-3406-4722-9ED4-E512034AE669}" destId="{297F391C-B141-4C3F-AD64-E5F81A9F11DE}" srcOrd="0" destOrd="0" parTransId="{9F8925A8-0F1F-48B4-BED6-942995688718}" sibTransId="{474777AF-D7E5-42EA-8D8C-4E42D041B4B0}"/>
    <dgm:cxn modelId="{5FCE2306-98E2-4251-80DC-FC28E02108BD}" srcId="{E2DEFF41-7458-4228-B378-FF4F75264C2C}" destId="{5B872838-3406-4722-9ED4-E512034AE669}" srcOrd="3" destOrd="0" parTransId="{8BF4F7EC-5241-4820-B17E-D458BFD2FA2F}" sibTransId="{C15310D0-F7E0-4FD4-BA70-FC6448062905}"/>
    <dgm:cxn modelId="{ACC87F1A-F040-4C2C-B59A-21ADCCFF2C01}" srcId="{C23A4D13-1075-486C-861D-0BA7B72AC7E0}" destId="{265D6B70-BE91-421F-8D07-5E7CD7FA004A}" srcOrd="0" destOrd="0" parTransId="{2AF9B7FB-E95F-425B-805A-052DD09DBFA4}" sibTransId="{34D6FFF2-24A1-4255-91F9-4EDF515E572E}"/>
    <dgm:cxn modelId="{38479626-D534-4130-92B7-B2DB364F2FA5}" srcId="{E2DEFF41-7458-4228-B378-FF4F75264C2C}" destId="{C23A4D13-1075-486C-861D-0BA7B72AC7E0}" srcOrd="2" destOrd="0" parTransId="{5FC12942-E858-439E-B946-9443B1333FC6}" sibTransId="{9992A547-BF3C-4C39-952E-ECA5AB42E623}"/>
    <dgm:cxn modelId="{2CE98C37-C5E4-4519-A656-C4342C600ADB}" type="presOf" srcId="{098BA64D-985C-498F-BFE0-A64848ED3D9B}" destId="{151ACC6B-6DFD-49C9-97F9-558DC875F251}" srcOrd="0" destOrd="0" presId="urn:microsoft.com/office/officeart/2016/7/layout/VerticalHollowActionList"/>
    <dgm:cxn modelId="{72CD4165-11D0-4A97-932B-E0ED568DAE1E}" type="presOf" srcId="{958643C8-BF19-4EAE-9EF7-994842ED359B}" destId="{0CB01192-2382-4881-9805-9C923649F025}" srcOrd="0" destOrd="0" presId="urn:microsoft.com/office/officeart/2016/7/layout/VerticalHollowActionList"/>
    <dgm:cxn modelId="{C6A28965-2F34-481E-8CC9-F0C12D292FBA}" srcId="{7E644180-4CFE-4A02-8DF4-DD79CA51FF2A}" destId="{ACE30B1D-238C-455E-B6AF-B2306A999C56}" srcOrd="0" destOrd="0" parTransId="{759812B2-0E05-4887-9F1A-59F4948BF726}" sibTransId="{97C7A2FF-93A1-471C-B0E9-493D942F3E0A}"/>
    <dgm:cxn modelId="{9199DC53-A08F-40EC-841C-0321F4A4BF02}" type="presOf" srcId="{5B872838-3406-4722-9ED4-E512034AE669}" destId="{14131639-228E-4BFD-A3BA-09B9F6A79CFB}" srcOrd="0" destOrd="0" presId="urn:microsoft.com/office/officeart/2016/7/layout/VerticalHollowActionList"/>
    <dgm:cxn modelId="{BB22F87B-9E1E-45F1-930C-EAE3C1F1966D}" type="presOf" srcId="{78F27C67-A513-4C6B-BF9E-C6CA4D4F4788}" destId="{0D046CCD-E88A-45AD-91D1-070F8D6844A4}" srcOrd="0" destOrd="0" presId="urn:microsoft.com/office/officeart/2016/7/layout/VerticalHollowActionList"/>
    <dgm:cxn modelId="{8101A38A-82C6-457D-BF41-957D64BC68C2}" type="presOf" srcId="{7E644180-4CFE-4A02-8DF4-DD79CA51FF2A}" destId="{5A4E72F7-86DD-4130-87B2-124883B02640}" srcOrd="0" destOrd="0" presId="urn:microsoft.com/office/officeart/2016/7/layout/VerticalHollowActionList"/>
    <dgm:cxn modelId="{68AC318E-8997-4AA3-A493-4B5A36197F9C}" srcId="{E2DEFF41-7458-4228-B378-FF4F75264C2C}" destId="{098BA64D-985C-498F-BFE0-A64848ED3D9B}" srcOrd="0" destOrd="0" parTransId="{4790788D-3F43-487B-8B74-A09F9C0B36A5}" sibTransId="{E339D4BD-85E2-499C-A12B-A60561B233E3}"/>
    <dgm:cxn modelId="{6C7EA996-034E-43B3-88E6-17EA5C9C5DEA}" type="presOf" srcId="{ACE30B1D-238C-455E-B6AF-B2306A999C56}" destId="{B7BA987C-C06A-4543-9159-A17115D4B53D}" srcOrd="0" destOrd="0" presId="urn:microsoft.com/office/officeart/2016/7/layout/VerticalHollowActionList"/>
    <dgm:cxn modelId="{ACB929A2-0BA1-4A79-99B7-1D86168E5DB6}" srcId="{E2DEFF41-7458-4228-B378-FF4F75264C2C}" destId="{7E644180-4CFE-4A02-8DF4-DD79CA51FF2A}" srcOrd="1" destOrd="0" parTransId="{B8B9AAAB-0942-4B53-AE2A-F3DF09225BF5}" sibTransId="{DA758FCC-66D6-499A-9EF0-D357C554B3F9}"/>
    <dgm:cxn modelId="{7B5C05A8-CD30-49FB-AF91-2AABA7630F98}" type="presOf" srcId="{C23A4D13-1075-486C-861D-0BA7B72AC7E0}" destId="{35C9F0F2-278F-4EBD-8A12-599C32FFCC1E}" srcOrd="0" destOrd="0" presId="urn:microsoft.com/office/officeart/2016/7/layout/VerticalHollowActionList"/>
    <dgm:cxn modelId="{9B2968B0-2037-42D0-9ED7-B02A850F90CD}" srcId="{098BA64D-985C-498F-BFE0-A64848ED3D9B}" destId="{455E5276-5092-43C2-8A85-D4F50955F1E5}" srcOrd="0" destOrd="0" parTransId="{F4C54BA7-10F6-43C7-8C1F-E8944EC5DCD7}" sibTransId="{35089986-93A4-4F2C-88DB-1C473F48ECA8}"/>
    <dgm:cxn modelId="{B9050EBB-6408-43B8-B2AA-0F9CDD0C706F}" type="presOf" srcId="{297F391C-B141-4C3F-AD64-E5F81A9F11DE}" destId="{4689457B-8BF1-48A2-A2EC-65B3E1058042}" srcOrd="0" destOrd="0" presId="urn:microsoft.com/office/officeart/2016/7/layout/VerticalHollowActionList"/>
    <dgm:cxn modelId="{46CE48BE-4386-4A27-997A-C1C456FFF2BC}" srcId="{E2DEFF41-7458-4228-B378-FF4F75264C2C}" destId="{78F27C67-A513-4C6B-BF9E-C6CA4D4F4788}" srcOrd="4" destOrd="0" parTransId="{71CEB467-2866-4D2F-8A27-17209F647318}" sibTransId="{564AC910-A099-4D2E-9A11-DD6613AAACED}"/>
    <dgm:cxn modelId="{3D9DBAC8-9780-409B-80F1-3F9DA22B68AC}" type="presOf" srcId="{455E5276-5092-43C2-8A85-D4F50955F1E5}" destId="{6178A98D-E099-40E6-8A55-E359C3E8A632}" srcOrd="0" destOrd="0" presId="urn:microsoft.com/office/officeart/2016/7/layout/VerticalHollowActionList"/>
    <dgm:cxn modelId="{AD2D54CB-DABC-425D-9AF5-5E3AD924FD40}" srcId="{78F27C67-A513-4C6B-BF9E-C6CA4D4F4788}" destId="{958643C8-BF19-4EAE-9EF7-994842ED359B}" srcOrd="0" destOrd="0" parTransId="{D512E84B-7916-434E-9849-F3559A084DF9}" sibTransId="{BBE9858A-DF95-4620-98F1-C7C6164E83E8}"/>
    <dgm:cxn modelId="{00AFA2DE-2890-4ECE-9FCE-3C962D095486}" type="presOf" srcId="{E2DEFF41-7458-4228-B378-FF4F75264C2C}" destId="{F1EB6995-429B-4C6D-8846-2A5DF300E706}" srcOrd="0" destOrd="0" presId="urn:microsoft.com/office/officeart/2016/7/layout/VerticalHollowActionList"/>
    <dgm:cxn modelId="{EF186DE2-0686-4854-9F9D-98736285212F}" type="presOf" srcId="{265D6B70-BE91-421F-8D07-5E7CD7FA004A}" destId="{AD687688-553C-473E-BBCC-DB2D0D30CF1A}" srcOrd="0" destOrd="0" presId="urn:microsoft.com/office/officeart/2016/7/layout/VerticalHollowActionList"/>
    <dgm:cxn modelId="{3D5D03AF-2C50-450C-9EDE-34801EAD9E47}" type="presParOf" srcId="{F1EB6995-429B-4C6D-8846-2A5DF300E706}" destId="{2D9D0648-7D1D-4496-A7E7-F9898278FEF8}" srcOrd="0" destOrd="0" presId="urn:microsoft.com/office/officeart/2016/7/layout/VerticalHollowActionList"/>
    <dgm:cxn modelId="{38E0F5B3-111F-4A35-879A-D194454FDE19}" type="presParOf" srcId="{2D9D0648-7D1D-4496-A7E7-F9898278FEF8}" destId="{151ACC6B-6DFD-49C9-97F9-558DC875F251}" srcOrd="0" destOrd="0" presId="urn:microsoft.com/office/officeart/2016/7/layout/VerticalHollowActionList"/>
    <dgm:cxn modelId="{E11ED87F-F654-40D4-A696-32C416314BF3}" type="presParOf" srcId="{2D9D0648-7D1D-4496-A7E7-F9898278FEF8}" destId="{6178A98D-E099-40E6-8A55-E359C3E8A632}" srcOrd="1" destOrd="0" presId="urn:microsoft.com/office/officeart/2016/7/layout/VerticalHollowActionList"/>
    <dgm:cxn modelId="{DDD8CB65-0B31-4BE1-95D8-9B376492810B}" type="presParOf" srcId="{F1EB6995-429B-4C6D-8846-2A5DF300E706}" destId="{F20CA1BE-3DE1-46C0-93EA-47F9B181D4F8}" srcOrd="1" destOrd="0" presId="urn:microsoft.com/office/officeart/2016/7/layout/VerticalHollowActionList"/>
    <dgm:cxn modelId="{A3378C8A-083C-4275-96CD-8661A2AD2666}" type="presParOf" srcId="{F1EB6995-429B-4C6D-8846-2A5DF300E706}" destId="{064800A0-FEBD-4AD7-9322-5B4EFE7087D5}" srcOrd="2" destOrd="0" presId="urn:microsoft.com/office/officeart/2016/7/layout/VerticalHollowActionList"/>
    <dgm:cxn modelId="{11E6206B-627F-411A-AFB2-6310402B4245}" type="presParOf" srcId="{064800A0-FEBD-4AD7-9322-5B4EFE7087D5}" destId="{5A4E72F7-86DD-4130-87B2-124883B02640}" srcOrd="0" destOrd="0" presId="urn:microsoft.com/office/officeart/2016/7/layout/VerticalHollowActionList"/>
    <dgm:cxn modelId="{05214E7A-3DE9-406F-AC0A-E4343D641D6C}" type="presParOf" srcId="{064800A0-FEBD-4AD7-9322-5B4EFE7087D5}" destId="{B7BA987C-C06A-4543-9159-A17115D4B53D}" srcOrd="1" destOrd="0" presId="urn:microsoft.com/office/officeart/2016/7/layout/VerticalHollowActionList"/>
    <dgm:cxn modelId="{1D44A5A3-307D-40BB-ADB6-C1ECC20AFB4C}" type="presParOf" srcId="{F1EB6995-429B-4C6D-8846-2A5DF300E706}" destId="{093DCB25-56C0-4D6A-B8FF-B3D06BF86EFC}" srcOrd="3" destOrd="0" presId="urn:microsoft.com/office/officeart/2016/7/layout/VerticalHollowActionList"/>
    <dgm:cxn modelId="{1A2FAC9D-066F-4274-9223-E906BC7A6D7E}" type="presParOf" srcId="{F1EB6995-429B-4C6D-8846-2A5DF300E706}" destId="{8C723FAF-240F-47F9-961A-D585C5289A55}" srcOrd="4" destOrd="0" presId="urn:microsoft.com/office/officeart/2016/7/layout/VerticalHollowActionList"/>
    <dgm:cxn modelId="{34941BE3-6960-4691-A505-986FFF3E01C9}" type="presParOf" srcId="{8C723FAF-240F-47F9-961A-D585C5289A55}" destId="{35C9F0F2-278F-4EBD-8A12-599C32FFCC1E}" srcOrd="0" destOrd="0" presId="urn:microsoft.com/office/officeart/2016/7/layout/VerticalHollowActionList"/>
    <dgm:cxn modelId="{E76D396F-A5DC-4A84-B6EB-358051C7C814}" type="presParOf" srcId="{8C723FAF-240F-47F9-961A-D585C5289A55}" destId="{AD687688-553C-473E-BBCC-DB2D0D30CF1A}" srcOrd="1" destOrd="0" presId="urn:microsoft.com/office/officeart/2016/7/layout/VerticalHollowActionList"/>
    <dgm:cxn modelId="{4AA2357D-3D53-4F90-BE3E-287C9F25ADA5}" type="presParOf" srcId="{F1EB6995-429B-4C6D-8846-2A5DF300E706}" destId="{9CB9DA6C-85D7-48A3-A219-E6AD0773DAC6}" srcOrd="5" destOrd="0" presId="urn:microsoft.com/office/officeart/2016/7/layout/VerticalHollowActionList"/>
    <dgm:cxn modelId="{25283C5E-9C6B-4613-BAB3-1EB0F94350DB}" type="presParOf" srcId="{F1EB6995-429B-4C6D-8846-2A5DF300E706}" destId="{06EAF00A-92DF-4424-B254-57D53110AA5C}" srcOrd="6" destOrd="0" presId="urn:microsoft.com/office/officeart/2016/7/layout/VerticalHollowActionList"/>
    <dgm:cxn modelId="{F2836A13-CE4F-4F71-9EE1-F087D9D5CF3A}" type="presParOf" srcId="{06EAF00A-92DF-4424-B254-57D53110AA5C}" destId="{14131639-228E-4BFD-A3BA-09B9F6A79CFB}" srcOrd="0" destOrd="0" presId="urn:microsoft.com/office/officeart/2016/7/layout/VerticalHollowActionList"/>
    <dgm:cxn modelId="{F350A88A-FBC6-43DF-9FF2-ADA12767CC0C}" type="presParOf" srcId="{06EAF00A-92DF-4424-B254-57D53110AA5C}" destId="{4689457B-8BF1-48A2-A2EC-65B3E1058042}" srcOrd="1" destOrd="0" presId="urn:microsoft.com/office/officeart/2016/7/layout/VerticalHollowActionList"/>
    <dgm:cxn modelId="{FB11687A-24F4-4B43-A4E1-18249165B3FF}" type="presParOf" srcId="{F1EB6995-429B-4C6D-8846-2A5DF300E706}" destId="{0DF5B12A-55D5-44C6-8FC7-D1D80B3CFAC2}" srcOrd="7" destOrd="0" presId="urn:microsoft.com/office/officeart/2016/7/layout/VerticalHollowActionList"/>
    <dgm:cxn modelId="{D9BD3461-03E2-4D74-BB62-4503516BFA0C}" type="presParOf" srcId="{F1EB6995-429B-4C6D-8846-2A5DF300E706}" destId="{EE8ABA11-E008-4FB7-9E39-789AAFD084A9}" srcOrd="8" destOrd="0" presId="urn:microsoft.com/office/officeart/2016/7/layout/VerticalHollowActionList"/>
    <dgm:cxn modelId="{69B4FAF6-0982-4AB1-81B4-7745C7CA5F5D}" type="presParOf" srcId="{EE8ABA11-E008-4FB7-9E39-789AAFD084A9}" destId="{0D046CCD-E88A-45AD-91D1-070F8D6844A4}" srcOrd="0" destOrd="0" presId="urn:microsoft.com/office/officeart/2016/7/layout/VerticalHollowActionList"/>
    <dgm:cxn modelId="{469196E0-33B1-41AC-A7AE-0589E42D69B6}" type="presParOf" srcId="{EE8ABA11-E008-4FB7-9E39-789AAFD084A9}" destId="{0CB01192-2382-4881-9805-9C923649F02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E94074-EAD2-4195-8DC0-E3D599A5B5CA}" type="doc">
      <dgm:prSet loTypeId="urn:microsoft.com/office/officeart/2005/8/layout/hierarchy2" loCatId="Inbox" qsTypeId="urn:microsoft.com/office/officeart/2005/8/quickstyle/simple1" qsCatId="simple" csTypeId="urn:microsoft.com/office/officeart/2005/8/colors/ColorSchemeForSuggestions" csCatId="other" phldr="1"/>
      <dgm:spPr/>
      <dgm:t>
        <a:bodyPr/>
        <a:lstStyle/>
        <a:p>
          <a:endParaRPr lang="en-US"/>
        </a:p>
      </dgm:t>
    </dgm:pt>
    <dgm:pt modelId="{ED6952C3-A913-4631-BB18-B4F65F69A056}">
      <dgm:prSet/>
      <dgm:spPr>
        <a:solidFill>
          <a:srgbClr val="262262"/>
        </a:solidFill>
      </dgm:spPr>
      <dgm:t>
        <a:bodyPr/>
        <a:lstStyle/>
        <a:p>
          <a:r>
            <a:rPr lang="en-US" dirty="0"/>
            <a:t>Jason Jefferies, Affordable Lending Regional Manager – North East, Freddie Mac</a:t>
          </a:r>
        </a:p>
      </dgm:t>
    </dgm:pt>
    <dgm:pt modelId="{468ACF00-997D-432E-A2F8-5B83366AE9CA}" type="parTrans" cxnId="{205B45DD-FA28-45E6-9761-13D3208FF952}">
      <dgm:prSet/>
      <dgm:spPr/>
      <dgm:t>
        <a:bodyPr/>
        <a:lstStyle/>
        <a:p>
          <a:endParaRPr lang="en-US"/>
        </a:p>
      </dgm:t>
    </dgm:pt>
    <dgm:pt modelId="{E544B83C-AF5C-4296-9928-CD24F20D0D62}" type="sibTrans" cxnId="{205B45DD-FA28-45E6-9761-13D3208FF952}">
      <dgm:prSet/>
      <dgm:spPr/>
      <dgm:t>
        <a:bodyPr/>
        <a:lstStyle/>
        <a:p>
          <a:endParaRPr lang="en-US"/>
        </a:p>
      </dgm:t>
    </dgm:pt>
    <dgm:pt modelId="{FEA598EE-1E31-4BDD-9B38-2A79E8538218}">
      <dgm:prSet/>
      <dgm:spPr>
        <a:solidFill>
          <a:srgbClr val="262262"/>
        </a:solidFill>
      </dgm:spPr>
      <dgm:t>
        <a:bodyPr/>
        <a:lstStyle/>
        <a:p>
          <a:r>
            <a:rPr lang="en-US" dirty="0"/>
            <a:t>Raymond Leech, Community Lending CDT, Fannie Mae </a:t>
          </a:r>
        </a:p>
      </dgm:t>
    </dgm:pt>
    <dgm:pt modelId="{A778EC85-1DC3-4CDB-8DF8-F258F5302FB5}" type="parTrans" cxnId="{7D9333D0-0EC8-4FB1-9827-711E1EF199A9}">
      <dgm:prSet/>
      <dgm:spPr/>
      <dgm:t>
        <a:bodyPr/>
        <a:lstStyle/>
        <a:p>
          <a:endParaRPr lang="en-US"/>
        </a:p>
      </dgm:t>
    </dgm:pt>
    <dgm:pt modelId="{E0B0479D-DF32-47B0-9CBC-B4E46B993493}" type="sibTrans" cxnId="{7D9333D0-0EC8-4FB1-9827-711E1EF199A9}">
      <dgm:prSet/>
      <dgm:spPr/>
      <dgm:t>
        <a:bodyPr/>
        <a:lstStyle/>
        <a:p>
          <a:endParaRPr lang="en-US"/>
        </a:p>
      </dgm:t>
    </dgm:pt>
    <dgm:pt modelId="{E4409B26-3185-42A2-8DC6-B9813241E26C}">
      <dgm:prSet/>
      <dgm:spPr>
        <a:solidFill>
          <a:srgbClr val="262262"/>
        </a:solidFill>
      </dgm:spPr>
      <dgm:t>
        <a:bodyPr/>
        <a:lstStyle/>
        <a:p>
          <a:r>
            <a:rPr lang="en-US" dirty="0"/>
            <a:t>Edward Bartholomew, President, EDC Warren County </a:t>
          </a:r>
        </a:p>
      </dgm:t>
    </dgm:pt>
    <dgm:pt modelId="{D5DD904C-B4A6-4BC5-B767-AADE3EF182C2}" type="parTrans" cxnId="{00FA9238-2A64-4EFB-A7A1-B5DC05536AB5}">
      <dgm:prSet/>
      <dgm:spPr/>
      <dgm:t>
        <a:bodyPr/>
        <a:lstStyle/>
        <a:p>
          <a:endParaRPr lang="en-US"/>
        </a:p>
      </dgm:t>
    </dgm:pt>
    <dgm:pt modelId="{D8ACBD86-6487-4F9E-9ED4-C08B128991BD}" type="sibTrans" cxnId="{00FA9238-2A64-4EFB-A7A1-B5DC05536AB5}">
      <dgm:prSet/>
      <dgm:spPr/>
      <dgm:t>
        <a:bodyPr/>
        <a:lstStyle/>
        <a:p>
          <a:endParaRPr lang="en-US"/>
        </a:p>
      </dgm:t>
    </dgm:pt>
    <dgm:pt modelId="{833CE71C-2462-44D4-8739-94E5C6BD9339}">
      <dgm:prSet/>
      <dgm:spPr>
        <a:solidFill>
          <a:srgbClr val="262262"/>
        </a:solidFill>
      </dgm:spPr>
      <dgm:t>
        <a:bodyPr/>
        <a:lstStyle/>
        <a:p>
          <a:r>
            <a:rPr lang="en-US" dirty="0"/>
            <a:t>Charles Kilbourne, Trustee, The Wright Family Foundation</a:t>
          </a:r>
        </a:p>
      </dgm:t>
    </dgm:pt>
    <dgm:pt modelId="{784D11AF-C039-4EC0-B5C2-E1976E79106C}" type="parTrans" cxnId="{A8042855-9E6A-49E6-9383-19F34065AB40}">
      <dgm:prSet/>
      <dgm:spPr/>
      <dgm:t>
        <a:bodyPr/>
        <a:lstStyle/>
        <a:p>
          <a:endParaRPr lang="en-US"/>
        </a:p>
      </dgm:t>
    </dgm:pt>
    <dgm:pt modelId="{3CE7DFA5-C8F8-4517-BCC9-5A107E517C7C}" type="sibTrans" cxnId="{A8042855-9E6A-49E6-9383-19F34065AB40}">
      <dgm:prSet/>
      <dgm:spPr/>
      <dgm:t>
        <a:bodyPr/>
        <a:lstStyle/>
        <a:p>
          <a:endParaRPr lang="en-US"/>
        </a:p>
      </dgm:t>
    </dgm:pt>
    <dgm:pt modelId="{43E05E98-0BE7-4F90-B8F8-0D27DD3962EA}" type="pres">
      <dgm:prSet presAssocID="{6DE94074-EAD2-4195-8DC0-E3D599A5B5CA}" presName="diagram" presStyleCnt="0">
        <dgm:presLayoutVars>
          <dgm:chPref val="1"/>
          <dgm:dir/>
          <dgm:animOne val="branch"/>
          <dgm:animLvl val="lvl"/>
          <dgm:resizeHandles val="exact"/>
        </dgm:presLayoutVars>
      </dgm:prSet>
      <dgm:spPr/>
    </dgm:pt>
    <dgm:pt modelId="{53C11D63-CF4F-4D9D-9C13-6DB42920A8DA}" type="pres">
      <dgm:prSet presAssocID="{ED6952C3-A913-4631-BB18-B4F65F69A056}" presName="root1" presStyleCnt="0"/>
      <dgm:spPr/>
    </dgm:pt>
    <dgm:pt modelId="{E72D0F7A-C34E-4686-B0C5-F0A4C0D1CF80}" type="pres">
      <dgm:prSet presAssocID="{ED6952C3-A913-4631-BB18-B4F65F69A056}" presName="LevelOneTextNode" presStyleLbl="node0" presStyleIdx="0" presStyleCnt="4">
        <dgm:presLayoutVars>
          <dgm:chPref val="3"/>
        </dgm:presLayoutVars>
      </dgm:prSet>
      <dgm:spPr/>
    </dgm:pt>
    <dgm:pt modelId="{B29D47EC-C1D4-41E2-9DCD-6FC66FE8AF79}" type="pres">
      <dgm:prSet presAssocID="{ED6952C3-A913-4631-BB18-B4F65F69A056}" presName="level2hierChild" presStyleCnt="0"/>
      <dgm:spPr/>
    </dgm:pt>
    <dgm:pt modelId="{F0E81AA8-A4C3-4909-BAE5-BC84484D6855}" type="pres">
      <dgm:prSet presAssocID="{FEA598EE-1E31-4BDD-9B38-2A79E8538218}" presName="root1" presStyleCnt="0"/>
      <dgm:spPr/>
    </dgm:pt>
    <dgm:pt modelId="{9C7F6B42-E423-47CC-8AF3-E5FC74C23CEA}" type="pres">
      <dgm:prSet presAssocID="{FEA598EE-1E31-4BDD-9B38-2A79E8538218}" presName="LevelOneTextNode" presStyleLbl="node0" presStyleIdx="1" presStyleCnt="4">
        <dgm:presLayoutVars>
          <dgm:chPref val="3"/>
        </dgm:presLayoutVars>
      </dgm:prSet>
      <dgm:spPr/>
    </dgm:pt>
    <dgm:pt modelId="{751C0A85-A494-4820-ABCB-E7C362AC7B73}" type="pres">
      <dgm:prSet presAssocID="{FEA598EE-1E31-4BDD-9B38-2A79E8538218}" presName="level2hierChild" presStyleCnt="0"/>
      <dgm:spPr/>
    </dgm:pt>
    <dgm:pt modelId="{72198D4C-98C0-4B72-B5A7-06440E90FD1E}" type="pres">
      <dgm:prSet presAssocID="{E4409B26-3185-42A2-8DC6-B9813241E26C}" presName="root1" presStyleCnt="0"/>
      <dgm:spPr/>
    </dgm:pt>
    <dgm:pt modelId="{38FA9F5D-5A2D-465A-8E75-E93085082ED7}" type="pres">
      <dgm:prSet presAssocID="{E4409B26-3185-42A2-8DC6-B9813241E26C}" presName="LevelOneTextNode" presStyleLbl="node0" presStyleIdx="2" presStyleCnt="4">
        <dgm:presLayoutVars>
          <dgm:chPref val="3"/>
        </dgm:presLayoutVars>
      </dgm:prSet>
      <dgm:spPr/>
    </dgm:pt>
    <dgm:pt modelId="{4FFAB71D-1484-436E-8DF3-F157B6351752}" type="pres">
      <dgm:prSet presAssocID="{E4409B26-3185-42A2-8DC6-B9813241E26C}" presName="level2hierChild" presStyleCnt="0"/>
      <dgm:spPr/>
    </dgm:pt>
    <dgm:pt modelId="{2B93C213-9EBB-47E1-AB3F-89838C04290D}" type="pres">
      <dgm:prSet presAssocID="{833CE71C-2462-44D4-8739-94E5C6BD9339}" presName="root1" presStyleCnt="0"/>
      <dgm:spPr/>
    </dgm:pt>
    <dgm:pt modelId="{947A1595-B91E-4D70-B031-AD36AC998FB9}" type="pres">
      <dgm:prSet presAssocID="{833CE71C-2462-44D4-8739-94E5C6BD9339}" presName="LevelOneTextNode" presStyleLbl="node0" presStyleIdx="3" presStyleCnt="4">
        <dgm:presLayoutVars>
          <dgm:chPref val="3"/>
        </dgm:presLayoutVars>
      </dgm:prSet>
      <dgm:spPr/>
    </dgm:pt>
    <dgm:pt modelId="{E6EC29C8-7E9F-4834-8187-00FB6E170B2C}" type="pres">
      <dgm:prSet presAssocID="{833CE71C-2462-44D4-8739-94E5C6BD9339}" presName="level2hierChild" presStyleCnt="0"/>
      <dgm:spPr/>
    </dgm:pt>
  </dgm:ptLst>
  <dgm:cxnLst>
    <dgm:cxn modelId="{00FA9238-2A64-4EFB-A7A1-B5DC05536AB5}" srcId="{6DE94074-EAD2-4195-8DC0-E3D599A5B5CA}" destId="{E4409B26-3185-42A2-8DC6-B9813241E26C}" srcOrd="2" destOrd="0" parTransId="{D5DD904C-B4A6-4BC5-B767-AADE3EF182C2}" sibTransId="{D8ACBD86-6487-4F9E-9ED4-C08B128991BD}"/>
    <dgm:cxn modelId="{2610AA53-4745-49A0-9CC6-37349E593B54}" type="presOf" srcId="{6DE94074-EAD2-4195-8DC0-E3D599A5B5CA}" destId="{43E05E98-0BE7-4F90-B8F8-0D27DD3962EA}" srcOrd="0" destOrd="0" presId="urn:microsoft.com/office/officeart/2005/8/layout/hierarchy2"/>
    <dgm:cxn modelId="{A8042855-9E6A-49E6-9383-19F34065AB40}" srcId="{6DE94074-EAD2-4195-8DC0-E3D599A5B5CA}" destId="{833CE71C-2462-44D4-8739-94E5C6BD9339}" srcOrd="3" destOrd="0" parTransId="{784D11AF-C039-4EC0-B5C2-E1976E79106C}" sibTransId="{3CE7DFA5-C8F8-4517-BCC9-5A107E517C7C}"/>
    <dgm:cxn modelId="{4FF58B93-9E19-40AC-9ABF-346B4AD3B3CB}" type="presOf" srcId="{ED6952C3-A913-4631-BB18-B4F65F69A056}" destId="{E72D0F7A-C34E-4686-B0C5-F0A4C0D1CF80}" srcOrd="0" destOrd="0" presId="urn:microsoft.com/office/officeart/2005/8/layout/hierarchy2"/>
    <dgm:cxn modelId="{7D9333D0-0EC8-4FB1-9827-711E1EF199A9}" srcId="{6DE94074-EAD2-4195-8DC0-E3D599A5B5CA}" destId="{FEA598EE-1E31-4BDD-9B38-2A79E8538218}" srcOrd="1" destOrd="0" parTransId="{A778EC85-1DC3-4CDB-8DF8-F258F5302FB5}" sibTransId="{E0B0479D-DF32-47B0-9CBC-B4E46B993493}"/>
    <dgm:cxn modelId="{205B45DD-FA28-45E6-9761-13D3208FF952}" srcId="{6DE94074-EAD2-4195-8DC0-E3D599A5B5CA}" destId="{ED6952C3-A913-4631-BB18-B4F65F69A056}" srcOrd="0" destOrd="0" parTransId="{468ACF00-997D-432E-A2F8-5B83366AE9CA}" sibTransId="{E544B83C-AF5C-4296-9928-CD24F20D0D62}"/>
    <dgm:cxn modelId="{6A048EE0-AEAA-4D7E-885D-BC8DF168C5A2}" type="presOf" srcId="{833CE71C-2462-44D4-8739-94E5C6BD9339}" destId="{947A1595-B91E-4D70-B031-AD36AC998FB9}" srcOrd="0" destOrd="0" presId="urn:microsoft.com/office/officeart/2005/8/layout/hierarchy2"/>
    <dgm:cxn modelId="{D85436F8-8C57-4F68-949F-837C73BA3654}" type="presOf" srcId="{FEA598EE-1E31-4BDD-9B38-2A79E8538218}" destId="{9C7F6B42-E423-47CC-8AF3-E5FC74C23CEA}" srcOrd="0" destOrd="0" presId="urn:microsoft.com/office/officeart/2005/8/layout/hierarchy2"/>
    <dgm:cxn modelId="{01CA61FB-91ED-4385-BCF5-B5C325F8A1A1}" type="presOf" srcId="{E4409B26-3185-42A2-8DC6-B9813241E26C}" destId="{38FA9F5D-5A2D-465A-8E75-E93085082ED7}" srcOrd="0" destOrd="0" presId="urn:microsoft.com/office/officeart/2005/8/layout/hierarchy2"/>
    <dgm:cxn modelId="{732BC15C-5265-48DA-964A-34ACFAD06437}" type="presParOf" srcId="{43E05E98-0BE7-4F90-B8F8-0D27DD3962EA}" destId="{53C11D63-CF4F-4D9D-9C13-6DB42920A8DA}" srcOrd="0" destOrd="0" presId="urn:microsoft.com/office/officeart/2005/8/layout/hierarchy2"/>
    <dgm:cxn modelId="{807EA865-7762-4133-903C-031490884A28}" type="presParOf" srcId="{53C11D63-CF4F-4D9D-9C13-6DB42920A8DA}" destId="{E72D0F7A-C34E-4686-B0C5-F0A4C0D1CF80}" srcOrd="0" destOrd="0" presId="urn:microsoft.com/office/officeart/2005/8/layout/hierarchy2"/>
    <dgm:cxn modelId="{D13016C8-1AAA-473B-9578-1F4030A46CBB}" type="presParOf" srcId="{53C11D63-CF4F-4D9D-9C13-6DB42920A8DA}" destId="{B29D47EC-C1D4-41E2-9DCD-6FC66FE8AF79}" srcOrd="1" destOrd="0" presId="urn:microsoft.com/office/officeart/2005/8/layout/hierarchy2"/>
    <dgm:cxn modelId="{1FD240CD-F13E-43BA-8D41-A9738A8FD2F3}" type="presParOf" srcId="{43E05E98-0BE7-4F90-B8F8-0D27DD3962EA}" destId="{F0E81AA8-A4C3-4909-BAE5-BC84484D6855}" srcOrd="1" destOrd="0" presId="urn:microsoft.com/office/officeart/2005/8/layout/hierarchy2"/>
    <dgm:cxn modelId="{801BD21C-B3E4-4A87-A9B2-1F64D5D8D3DC}" type="presParOf" srcId="{F0E81AA8-A4C3-4909-BAE5-BC84484D6855}" destId="{9C7F6B42-E423-47CC-8AF3-E5FC74C23CEA}" srcOrd="0" destOrd="0" presId="urn:microsoft.com/office/officeart/2005/8/layout/hierarchy2"/>
    <dgm:cxn modelId="{808B7410-D831-4305-9A37-52CB0A0E9C7D}" type="presParOf" srcId="{F0E81AA8-A4C3-4909-BAE5-BC84484D6855}" destId="{751C0A85-A494-4820-ABCB-E7C362AC7B73}" srcOrd="1" destOrd="0" presId="urn:microsoft.com/office/officeart/2005/8/layout/hierarchy2"/>
    <dgm:cxn modelId="{59B28EEA-4F4F-43B4-B9EC-83478610692A}" type="presParOf" srcId="{43E05E98-0BE7-4F90-B8F8-0D27DD3962EA}" destId="{72198D4C-98C0-4B72-B5A7-06440E90FD1E}" srcOrd="2" destOrd="0" presId="urn:microsoft.com/office/officeart/2005/8/layout/hierarchy2"/>
    <dgm:cxn modelId="{8C3E45AD-414B-4E4C-B843-1160D0F7D5B6}" type="presParOf" srcId="{72198D4C-98C0-4B72-B5A7-06440E90FD1E}" destId="{38FA9F5D-5A2D-465A-8E75-E93085082ED7}" srcOrd="0" destOrd="0" presId="urn:microsoft.com/office/officeart/2005/8/layout/hierarchy2"/>
    <dgm:cxn modelId="{6A8479C3-896C-44A1-84FA-89D774D12EB6}" type="presParOf" srcId="{72198D4C-98C0-4B72-B5A7-06440E90FD1E}" destId="{4FFAB71D-1484-436E-8DF3-F157B6351752}" srcOrd="1" destOrd="0" presId="urn:microsoft.com/office/officeart/2005/8/layout/hierarchy2"/>
    <dgm:cxn modelId="{28B6C8F5-076F-4164-94F9-A0CC381C1462}" type="presParOf" srcId="{43E05E98-0BE7-4F90-B8F8-0D27DD3962EA}" destId="{2B93C213-9EBB-47E1-AB3F-89838C04290D}" srcOrd="3" destOrd="0" presId="urn:microsoft.com/office/officeart/2005/8/layout/hierarchy2"/>
    <dgm:cxn modelId="{7B74AD54-4A2D-4744-A4FF-A0AEE8F1282A}" type="presParOf" srcId="{2B93C213-9EBB-47E1-AB3F-89838C04290D}" destId="{947A1595-B91E-4D70-B031-AD36AC998FB9}" srcOrd="0" destOrd="0" presId="urn:microsoft.com/office/officeart/2005/8/layout/hierarchy2"/>
    <dgm:cxn modelId="{5AEE6066-487B-459F-B32F-0D43F45DE75F}" type="presParOf" srcId="{2B93C213-9EBB-47E1-AB3F-89838C04290D}" destId="{E6EC29C8-7E9F-4834-8187-00FB6E170B2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8FD894-50F5-4EE9-BA3E-496CB8CD0172}"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6F6AEA58-90E5-432D-AA9C-AD6311C9B76F}">
      <dgm:prSet phldrT="[Text]"/>
      <dgm:spPr>
        <a:xfrm rot="5400000">
          <a:off x="2630104" y="97992"/>
          <a:ext cx="1506471" cy="1310630"/>
        </a:xfrm>
      </dgm:spPr>
      <dgm:t>
        <a:bodyPr/>
        <a:lstStyle/>
        <a:p>
          <a:r>
            <a:rPr lang="en-US" dirty="0">
              <a:latin typeface="Calibri"/>
              <a:ea typeface="+mn-ea"/>
              <a:cs typeface="+mn-cs"/>
            </a:rPr>
            <a:t>$7,400+ Cost/Loan</a:t>
          </a:r>
        </a:p>
      </dgm:t>
    </dgm:pt>
    <dgm:pt modelId="{C0A08CFF-253D-4F53-815F-D7B3550DB959}" type="parTrans" cxnId="{76DC7885-6A73-4099-A78E-14BF1029F095}">
      <dgm:prSet/>
      <dgm:spPr/>
      <dgm:t>
        <a:bodyPr/>
        <a:lstStyle/>
        <a:p>
          <a:endParaRPr lang="en-US"/>
        </a:p>
      </dgm:t>
    </dgm:pt>
    <dgm:pt modelId="{939D4082-B52F-4730-8FE8-3900E8C6146E}" type="sibTrans" cxnId="{76DC7885-6A73-4099-A78E-14BF1029F095}">
      <dgm:prSet/>
      <dgm:spPr>
        <a:xfrm rot="5400000">
          <a:off x="1214624" y="97992"/>
          <a:ext cx="1506471" cy="1310630"/>
        </a:xfrm>
      </dgm:spPr>
      <dgm:t>
        <a:bodyPr/>
        <a:lstStyle/>
        <a:p>
          <a:r>
            <a:rPr lang="en-US" dirty="0">
              <a:latin typeface="Calibri"/>
              <a:ea typeface="+mn-ea"/>
              <a:cs typeface="+mn-cs"/>
            </a:rPr>
            <a:t>Loan Officer Comp Plans</a:t>
          </a:r>
        </a:p>
      </dgm:t>
    </dgm:pt>
    <dgm:pt modelId="{508E17E3-E314-46BC-B410-87EBBBDE8A07}">
      <dgm:prSet phldrT="[Text]"/>
      <dgm:spPr>
        <a:xfrm rot="5400000">
          <a:off x="1919652" y="1376684"/>
          <a:ext cx="1506471" cy="1310630"/>
        </a:xfrm>
      </dgm:spPr>
      <dgm:t>
        <a:bodyPr/>
        <a:lstStyle/>
        <a:p>
          <a:r>
            <a:rPr lang="en-US" dirty="0">
              <a:latin typeface="Calibri"/>
              <a:ea typeface="+mn-ea"/>
              <a:cs typeface="+mn-cs"/>
            </a:rPr>
            <a:t>“No” to loans under $100K</a:t>
          </a:r>
        </a:p>
      </dgm:t>
    </dgm:pt>
    <dgm:pt modelId="{2C266305-EDA8-44B4-A008-8D753BF90CE8}" type="parTrans" cxnId="{CCE28F78-E6B9-4FBE-9074-C5176CAE0A1F}">
      <dgm:prSet/>
      <dgm:spPr/>
      <dgm:t>
        <a:bodyPr/>
        <a:lstStyle/>
        <a:p>
          <a:endParaRPr lang="en-US"/>
        </a:p>
      </dgm:t>
    </dgm:pt>
    <dgm:pt modelId="{41065082-C73F-43C9-8582-18ECD57C1CB4}" type="sibTrans" cxnId="{CCE28F78-E6B9-4FBE-9074-C5176CAE0A1F}">
      <dgm:prSet/>
      <dgm:spPr>
        <a:xfrm rot="5400000">
          <a:off x="3335133" y="1376684"/>
          <a:ext cx="1506471" cy="1310630"/>
        </a:xfrm>
      </dgm:spPr>
      <dgm:t>
        <a:bodyPr/>
        <a:lstStyle/>
        <a:p>
          <a:r>
            <a:rPr lang="en-US" dirty="0">
              <a:latin typeface="Calibri"/>
              <a:ea typeface="+mn-ea"/>
              <a:cs typeface="+mn-cs"/>
            </a:rPr>
            <a:t>Affordable Homes Bought by Investors</a:t>
          </a:r>
        </a:p>
      </dgm:t>
    </dgm:pt>
    <dgm:pt modelId="{126420DC-D148-4119-A155-FB0BE43901B0}">
      <dgm:prSet phldrT="[Text]"/>
      <dgm:spPr>
        <a:xfrm rot="5400000">
          <a:off x="2630104" y="2655377"/>
          <a:ext cx="1506471" cy="1310630"/>
        </a:xfrm>
      </dgm:spPr>
      <dgm:t>
        <a:bodyPr/>
        <a:lstStyle/>
        <a:p>
          <a:r>
            <a:rPr lang="en-US" dirty="0">
              <a:latin typeface="Calibri"/>
              <a:ea typeface="+mn-ea"/>
              <a:cs typeface="+mn-cs"/>
            </a:rPr>
            <a:t>DPA + LMI + FTHB = More Work</a:t>
          </a:r>
        </a:p>
      </dgm:t>
    </dgm:pt>
    <dgm:pt modelId="{EA77F1F3-91A6-4A27-8548-F937A1DC15A8}" type="parTrans" cxnId="{92B06609-D67B-4C39-9F6D-48B8E8EE31F5}">
      <dgm:prSet/>
      <dgm:spPr/>
      <dgm:t>
        <a:bodyPr/>
        <a:lstStyle/>
        <a:p>
          <a:endParaRPr lang="en-US"/>
        </a:p>
      </dgm:t>
    </dgm:pt>
    <dgm:pt modelId="{B7AE00C5-7106-4778-B339-7F910889E209}" type="sibTrans" cxnId="{92B06609-D67B-4C39-9F6D-48B8E8EE31F5}">
      <dgm:prSet/>
      <dgm:spPr>
        <a:xfrm rot="5400000">
          <a:off x="1214624" y="2655377"/>
          <a:ext cx="1506471" cy="1310630"/>
        </a:xfrm>
      </dgm:spPr>
      <dgm:t>
        <a:bodyPr/>
        <a:lstStyle/>
        <a:p>
          <a:r>
            <a:rPr lang="en-US" dirty="0">
              <a:latin typeface="Calibri"/>
              <a:ea typeface="+mn-ea"/>
              <a:cs typeface="+mn-cs"/>
            </a:rPr>
            <a:t>CRA Not Present Everywhere</a:t>
          </a:r>
        </a:p>
      </dgm:t>
    </dgm:pt>
    <dgm:pt modelId="{ADF00B1D-034B-4AD0-915E-8E9DB3B8C07A}" type="pres">
      <dgm:prSet presAssocID="{018FD894-50F5-4EE9-BA3E-496CB8CD0172}" presName="Name0" presStyleCnt="0">
        <dgm:presLayoutVars>
          <dgm:chMax/>
          <dgm:chPref/>
          <dgm:dir/>
          <dgm:animLvl val="lvl"/>
        </dgm:presLayoutVars>
      </dgm:prSet>
      <dgm:spPr/>
    </dgm:pt>
    <dgm:pt modelId="{45CE0B9F-4935-4530-A26F-C480C1200B0F}" type="pres">
      <dgm:prSet presAssocID="{6F6AEA58-90E5-432D-AA9C-AD6311C9B76F}" presName="composite" presStyleCnt="0"/>
      <dgm:spPr/>
    </dgm:pt>
    <dgm:pt modelId="{402BEFE9-8887-4599-8F9D-ECD942D9F024}" type="pres">
      <dgm:prSet presAssocID="{6F6AEA58-90E5-432D-AA9C-AD6311C9B76F}" presName="Parent1" presStyleLbl="node1" presStyleIdx="0" presStyleCnt="6">
        <dgm:presLayoutVars>
          <dgm:chMax val="1"/>
          <dgm:chPref val="1"/>
          <dgm:bulletEnabled val="1"/>
        </dgm:presLayoutVars>
      </dgm:prSet>
      <dgm:spPr>
        <a:prstGeom prst="hexagon">
          <a:avLst>
            <a:gd name="adj" fmla="val 25000"/>
            <a:gd name="vf" fmla="val 115470"/>
          </a:avLst>
        </a:prstGeom>
      </dgm:spPr>
    </dgm:pt>
    <dgm:pt modelId="{FEF98792-16CF-4377-8B50-1167B020601B}" type="pres">
      <dgm:prSet presAssocID="{6F6AEA58-90E5-432D-AA9C-AD6311C9B76F}" presName="Childtext1" presStyleLbl="revTx" presStyleIdx="0" presStyleCnt="3">
        <dgm:presLayoutVars>
          <dgm:chMax val="0"/>
          <dgm:chPref val="0"/>
          <dgm:bulletEnabled val="1"/>
        </dgm:presLayoutVars>
      </dgm:prSet>
      <dgm:spPr>
        <a:xfrm>
          <a:off x="4078426" y="301365"/>
          <a:ext cx="1681222" cy="903882"/>
        </a:xfrm>
        <a:prstGeom prst="rect">
          <a:avLst/>
        </a:prstGeom>
      </dgm:spPr>
    </dgm:pt>
    <dgm:pt modelId="{F5838F5E-88F3-40C2-A682-6E76785CE2B0}" type="pres">
      <dgm:prSet presAssocID="{6F6AEA58-90E5-432D-AA9C-AD6311C9B76F}" presName="BalanceSpacing" presStyleCnt="0"/>
      <dgm:spPr/>
    </dgm:pt>
    <dgm:pt modelId="{68EA5E19-673D-4F84-BC0A-066C9FA643F2}" type="pres">
      <dgm:prSet presAssocID="{6F6AEA58-90E5-432D-AA9C-AD6311C9B76F}" presName="BalanceSpacing1" presStyleCnt="0"/>
      <dgm:spPr/>
    </dgm:pt>
    <dgm:pt modelId="{D2D08437-30C9-4451-BEB6-055758C70B62}" type="pres">
      <dgm:prSet presAssocID="{939D4082-B52F-4730-8FE8-3900E8C6146E}" presName="Accent1Text" presStyleLbl="node1" presStyleIdx="1" presStyleCnt="6"/>
      <dgm:spPr>
        <a:prstGeom prst="hexagon">
          <a:avLst>
            <a:gd name="adj" fmla="val 25000"/>
            <a:gd name="vf" fmla="val 115470"/>
          </a:avLst>
        </a:prstGeom>
      </dgm:spPr>
    </dgm:pt>
    <dgm:pt modelId="{E8BDCEFF-EA30-4923-ADE2-57888FB0E387}" type="pres">
      <dgm:prSet presAssocID="{939D4082-B52F-4730-8FE8-3900E8C6146E}" presName="spaceBetweenRectangles" presStyleCnt="0"/>
      <dgm:spPr/>
    </dgm:pt>
    <dgm:pt modelId="{BFE78A74-DC07-4B0F-BBD8-18F0CD63071C}" type="pres">
      <dgm:prSet presAssocID="{508E17E3-E314-46BC-B410-87EBBBDE8A07}" presName="composite" presStyleCnt="0"/>
      <dgm:spPr/>
    </dgm:pt>
    <dgm:pt modelId="{5ACF71D9-DD3F-400C-965B-D97685F68D52}" type="pres">
      <dgm:prSet presAssocID="{508E17E3-E314-46BC-B410-87EBBBDE8A07}" presName="Parent1" presStyleLbl="node1" presStyleIdx="2" presStyleCnt="6">
        <dgm:presLayoutVars>
          <dgm:chMax val="1"/>
          <dgm:chPref val="1"/>
          <dgm:bulletEnabled val="1"/>
        </dgm:presLayoutVars>
      </dgm:prSet>
      <dgm:spPr>
        <a:prstGeom prst="hexagon">
          <a:avLst>
            <a:gd name="adj" fmla="val 25000"/>
            <a:gd name="vf" fmla="val 115470"/>
          </a:avLst>
        </a:prstGeom>
      </dgm:spPr>
    </dgm:pt>
    <dgm:pt modelId="{E5DF248A-3FA0-4E88-B81A-4F943F8DFC68}" type="pres">
      <dgm:prSet presAssocID="{508E17E3-E314-46BC-B410-87EBBBDE8A07}" presName="Childtext1" presStyleLbl="revTx" presStyleIdx="1" presStyleCnt="3">
        <dgm:presLayoutVars>
          <dgm:chMax val="0"/>
          <dgm:chPref val="0"/>
          <dgm:bulletEnabled val="1"/>
        </dgm:presLayoutVars>
      </dgm:prSet>
      <dgm:spPr>
        <a:xfrm>
          <a:off x="336351" y="1580058"/>
          <a:ext cx="1626989" cy="903882"/>
        </a:xfrm>
        <a:prstGeom prst="rect">
          <a:avLst/>
        </a:prstGeom>
      </dgm:spPr>
    </dgm:pt>
    <dgm:pt modelId="{42B15784-2654-4E71-908C-1763B512BFD2}" type="pres">
      <dgm:prSet presAssocID="{508E17E3-E314-46BC-B410-87EBBBDE8A07}" presName="BalanceSpacing" presStyleCnt="0"/>
      <dgm:spPr/>
    </dgm:pt>
    <dgm:pt modelId="{CDCDCFD2-9896-449F-8FA6-5B343C206DF8}" type="pres">
      <dgm:prSet presAssocID="{508E17E3-E314-46BC-B410-87EBBBDE8A07}" presName="BalanceSpacing1" presStyleCnt="0"/>
      <dgm:spPr/>
    </dgm:pt>
    <dgm:pt modelId="{E5AB8359-D010-4EE2-B47D-CED1415615E1}" type="pres">
      <dgm:prSet presAssocID="{41065082-C73F-43C9-8582-18ECD57C1CB4}" presName="Accent1Text" presStyleLbl="node1" presStyleIdx="3" presStyleCnt="6"/>
      <dgm:spPr>
        <a:prstGeom prst="hexagon">
          <a:avLst>
            <a:gd name="adj" fmla="val 25000"/>
            <a:gd name="vf" fmla="val 115470"/>
          </a:avLst>
        </a:prstGeom>
      </dgm:spPr>
    </dgm:pt>
    <dgm:pt modelId="{ADBE3417-D1E9-4816-9136-B3A1C24CB08A}" type="pres">
      <dgm:prSet presAssocID="{41065082-C73F-43C9-8582-18ECD57C1CB4}" presName="spaceBetweenRectangles" presStyleCnt="0"/>
      <dgm:spPr/>
    </dgm:pt>
    <dgm:pt modelId="{4A2186E3-8F10-4F0D-9D80-7DDA21A2D9C0}" type="pres">
      <dgm:prSet presAssocID="{126420DC-D148-4119-A155-FB0BE43901B0}" presName="composite" presStyleCnt="0"/>
      <dgm:spPr/>
    </dgm:pt>
    <dgm:pt modelId="{27E8DD6B-3328-4E8D-8858-7079A221E2E8}" type="pres">
      <dgm:prSet presAssocID="{126420DC-D148-4119-A155-FB0BE43901B0}" presName="Parent1" presStyleLbl="node1" presStyleIdx="4" presStyleCnt="6">
        <dgm:presLayoutVars>
          <dgm:chMax val="1"/>
          <dgm:chPref val="1"/>
          <dgm:bulletEnabled val="1"/>
        </dgm:presLayoutVars>
      </dgm:prSet>
      <dgm:spPr>
        <a:prstGeom prst="hexagon">
          <a:avLst>
            <a:gd name="adj" fmla="val 25000"/>
            <a:gd name="vf" fmla="val 115470"/>
          </a:avLst>
        </a:prstGeom>
      </dgm:spPr>
    </dgm:pt>
    <dgm:pt modelId="{D9EC9608-C24F-444B-BD37-72921622894F}" type="pres">
      <dgm:prSet presAssocID="{126420DC-D148-4119-A155-FB0BE43901B0}" presName="Childtext1" presStyleLbl="revTx" presStyleIdx="2" presStyleCnt="3">
        <dgm:presLayoutVars>
          <dgm:chMax val="0"/>
          <dgm:chPref val="0"/>
          <dgm:bulletEnabled val="1"/>
        </dgm:presLayoutVars>
      </dgm:prSet>
      <dgm:spPr>
        <a:xfrm>
          <a:off x="4078426" y="2858751"/>
          <a:ext cx="1681222" cy="903882"/>
        </a:xfrm>
        <a:prstGeom prst="rect">
          <a:avLst/>
        </a:prstGeom>
      </dgm:spPr>
    </dgm:pt>
    <dgm:pt modelId="{68AC035E-2A74-4FB5-BF7E-7010F2C38A79}" type="pres">
      <dgm:prSet presAssocID="{126420DC-D148-4119-A155-FB0BE43901B0}" presName="BalanceSpacing" presStyleCnt="0"/>
      <dgm:spPr/>
    </dgm:pt>
    <dgm:pt modelId="{AF5A3600-8D28-46F1-9BDB-3D8269D52039}" type="pres">
      <dgm:prSet presAssocID="{126420DC-D148-4119-A155-FB0BE43901B0}" presName="BalanceSpacing1" presStyleCnt="0"/>
      <dgm:spPr/>
    </dgm:pt>
    <dgm:pt modelId="{084D6839-B7A5-4DCD-85B2-87E8F34DF5D1}" type="pres">
      <dgm:prSet presAssocID="{B7AE00C5-7106-4778-B339-7F910889E209}" presName="Accent1Text" presStyleLbl="node1" presStyleIdx="5" presStyleCnt="6"/>
      <dgm:spPr>
        <a:prstGeom prst="hexagon">
          <a:avLst>
            <a:gd name="adj" fmla="val 25000"/>
            <a:gd name="vf" fmla="val 115470"/>
          </a:avLst>
        </a:prstGeom>
      </dgm:spPr>
    </dgm:pt>
  </dgm:ptLst>
  <dgm:cxnLst>
    <dgm:cxn modelId="{92B06609-D67B-4C39-9F6D-48B8E8EE31F5}" srcId="{018FD894-50F5-4EE9-BA3E-496CB8CD0172}" destId="{126420DC-D148-4119-A155-FB0BE43901B0}" srcOrd="2" destOrd="0" parTransId="{EA77F1F3-91A6-4A27-8548-F937A1DC15A8}" sibTransId="{B7AE00C5-7106-4778-B339-7F910889E209}"/>
    <dgm:cxn modelId="{78CBF93A-FBC6-463F-AED4-0410E40AD560}" type="presOf" srcId="{6F6AEA58-90E5-432D-AA9C-AD6311C9B76F}" destId="{402BEFE9-8887-4599-8F9D-ECD942D9F024}" srcOrd="0" destOrd="0" presId="urn:microsoft.com/office/officeart/2008/layout/AlternatingHexagons"/>
    <dgm:cxn modelId="{CCE28F78-E6B9-4FBE-9074-C5176CAE0A1F}" srcId="{018FD894-50F5-4EE9-BA3E-496CB8CD0172}" destId="{508E17E3-E314-46BC-B410-87EBBBDE8A07}" srcOrd="1" destOrd="0" parTransId="{2C266305-EDA8-44B4-A008-8D753BF90CE8}" sibTransId="{41065082-C73F-43C9-8582-18ECD57C1CB4}"/>
    <dgm:cxn modelId="{16035B80-5807-4AFB-8DCD-DB298C5074F5}" type="presOf" srcId="{B7AE00C5-7106-4778-B339-7F910889E209}" destId="{084D6839-B7A5-4DCD-85B2-87E8F34DF5D1}" srcOrd="0" destOrd="0" presId="urn:microsoft.com/office/officeart/2008/layout/AlternatingHexagons"/>
    <dgm:cxn modelId="{76DC7885-6A73-4099-A78E-14BF1029F095}" srcId="{018FD894-50F5-4EE9-BA3E-496CB8CD0172}" destId="{6F6AEA58-90E5-432D-AA9C-AD6311C9B76F}" srcOrd="0" destOrd="0" parTransId="{C0A08CFF-253D-4F53-815F-D7B3550DB959}" sibTransId="{939D4082-B52F-4730-8FE8-3900E8C6146E}"/>
    <dgm:cxn modelId="{55EBD089-65F2-4A55-9C79-582B4962D589}" type="presOf" srcId="{508E17E3-E314-46BC-B410-87EBBBDE8A07}" destId="{5ACF71D9-DD3F-400C-965B-D97685F68D52}" srcOrd="0" destOrd="0" presId="urn:microsoft.com/office/officeart/2008/layout/AlternatingHexagons"/>
    <dgm:cxn modelId="{79701996-FD43-49CA-9622-40FC798A663D}" type="presOf" srcId="{018FD894-50F5-4EE9-BA3E-496CB8CD0172}" destId="{ADF00B1D-034B-4AD0-915E-8E9DB3B8C07A}" srcOrd="0" destOrd="0" presId="urn:microsoft.com/office/officeart/2008/layout/AlternatingHexagons"/>
    <dgm:cxn modelId="{25BA7DCB-9971-4A22-86D6-E079041A99E7}" type="presOf" srcId="{41065082-C73F-43C9-8582-18ECD57C1CB4}" destId="{E5AB8359-D010-4EE2-B47D-CED1415615E1}" srcOrd="0" destOrd="0" presId="urn:microsoft.com/office/officeart/2008/layout/AlternatingHexagons"/>
    <dgm:cxn modelId="{5D53C3D3-95B0-4EE0-AAC0-72F383271426}" type="presOf" srcId="{126420DC-D148-4119-A155-FB0BE43901B0}" destId="{27E8DD6B-3328-4E8D-8858-7079A221E2E8}" srcOrd="0" destOrd="0" presId="urn:microsoft.com/office/officeart/2008/layout/AlternatingHexagons"/>
    <dgm:cxn modelId="{2DD3CFF7-FEFF-4822-9C78-24BDD171509E}" type="presOf" srcId="{939D4082-B52F-4730-8FE8-3900E8C6146E}" destId="{D2D08437-30C9-4451-BEB6-055758C70B62}" srcOrd="0" destOrd="0" presId="urn:microsoft.com/office/officeart/2008/layout/AlternatingHexagons"/>
    <dgm:cxn modelId="{DE9AF9B7-7652-4656-B7F3-5D5839EE4713}" type="presParOf" srcId="{ADF00B1D-034B-4AD0-915E-8E9DB3B8C07A}" destId="{45CE0B9F-4935-4530-A26F-C480C1200B0F}" srcOrd="0" destOrd="0" presId="urn:microsoft.com/office/officeart/2008/layout/AlternatingHexagons"/>
    <dgm:cxn modelId="{5B945E91-F720-4291-ABD8-7D7EB9ED7A86}" type="presParOf" srcId="{45CE0B9F-4935-4530-A26F-C480C1200B0F}" destId="{402BEFE9-8887-4599-8F9D-ECD942D9F024}" srcOrd="0" destOrd="0" presId="urn:microsoft.com/office/officeart/2008/layout/AlternatingHexagons"/>
    <dgm:cxn modelId="{FBD28229-E894-4667-B073-C09A46869C2C}" type="presParOf" srcId="{45CE0B9F-4935-4530-A26F-C480C1200B0F}" destId="{FEF98792-16CF-4377-8B50-1167B020601B}" srcOrd="1" destOrd="0" presId="urn:microsoft.com/office/officeart/2008/layout/AlternatingHexagons"/>
    <dgm:cxn modelId="{0D0E89DB-6F2F-4ADF-9BCE-CE1CBB749FEE}" type="presParOf" srcId="{45CE0B9F-4935-4530-A26F-C480C1200B0F}" destId="{F5838F5E-88F3-40C2-A682-6E76785CE2B0}" srcOrd="2" destOrd="0" presId="urn:microsoft.com/office/officeart/2008/layout/AlternatingHexagons"/>
    <dgm:cxn modelId="{22C6B55F-2CAA-4AD0-A3D1-5A8907657632}" type="presParOf" srcId="{45CE0B9F-4935-4530-A26F-C480C1200B0F}" destId="{68EA5E19-673D-4F84-BC0A-066C9FA643F2}" srcOrd="3" destOrd="0" presId="urn:microsoft.com/office/officeart/2008/layout/AlternatingHexagons"/>
    <dgm:cxn modelId="{4CC10E20-8E15-45CD-A748-FEEC49398706}" type="presParOf" srcId="{45CE0B9F-4935-4530-A26F-C480C1200B0F}" destId="{D2D08437-30C9-4451-BEB6-055758C70B62}" srcOrd="4" destOrd="0" presId="urn:microsoft.com/office/officeart/2008/layout/AlternatingHexagons"/>
    <dgm:cxn modelId="{FDBD964C-F281-4853-94F5-78931C46CFD2}" type="presParOf" srcId="{ADF00B1D-034B-4AD0-915E-8E9DB3B8C07A}" destId="{E8BDCEFF-EA30-4923-ADE2-57888FB0E387}" srcOrd="1" destOrd="0" presId="urn:microsoft.com/office/officeart/2008/layout/AlternatingHexagons"/>
    <dgm:cxn modelId="{BF29C754-9003-49CC-996E-A59220B5CF8E}" type="presParOf" srcId="{ADF00B1D-034B-4AD0-915E-8E9DB3B8C07A}" destId="{BFE78A74-DC07-4B0F-BBD8-18F0CD63071C}" srcOrd="2" destOrd="0" presId="urn:microsoft.com/office/officeart/2008/layout/AlternatingHexagons"/>
    <dgm:cxn modelId="{9EAE6EA6-F0E8-4C81-BD98-A11E7E756819}" type="presParOf" srcId="{BFE78A74-DC07-4B0F-BBD8-18F0CD63071C}" destId="{5ACF71D9-DD3F-400C-965B-D97685F68D52}" srcOrd="0" destOrd="0" presId="urn:microsoft.com/office/officeart/2008/layout/AlternatingHexagons"/>
    <dgm:cxn modelId="{D5A6F73F-6132-451C-92F6-CF9673CEF122}" type="presParOf" srcId="{BFE78A74-DC07-4B0F-BBD8-18F0CD63071C}" destId="{E5DF248A-3FA0-4E88-B81A-4F943F8DFC68}" srcOrd="1" destOrd="0" presId="urn:microsoft.com/office/officeart/2008/layout/AlternatingHexagons"/>
    <dgm:cxn modelId="{8CFD1AD8-A8FE-4A34-8001-684A88A5C836}" type="presParOf" srcId="{BFE78A74-DC07-4B0F-BBD8-18F0CD63071C}" destId="{42B15784-2654-4E71-908C-1763B512BFD2}" srcOrd="2" destOrd="0" presId="urn:microsoft.com/office/officeart/2008/layout/AlternatingHexagons"/>
    <dgm:cxn modelId="{1428B428-789C-4DEF-BCD9-8F2B74E145E7}" type="presParOf" srcId="{BFE78A74-DC07-4B0F-BBD8-18F0CD63071C}" destId="{CDCDCFD2-9896-449F-8FA6-5B343C206DF8}" srcOrd="3" destOrd="0" presId="urn:microsoft.com/office/officeart/2008/layout/AlternatingHexagons"/>
    <dgm:cxn modelId="{02806DEC-EC6B-429B-ACFD-8AA32F687EE4}" type="presParOf" srcId="{BFE78A74-DC07-4B0F-BBD8-18F0CD63071C}" destId="{E5AB8359-D010-4EE2-B47D-CED1415615E1}" srcOrd="4" destOrd="0" presId="urn:microsoft.com/office/officeart/2008/layout/AlternatingHexagons"/>
    <dgm:cxn modelId="{4B6B2C21-C43A-4EB0-8F75-F173D6F55F3C}" type="presParOf" srcId="{ADF00B1D-034B-4AD0-915E-8E9DB3B8C07A}" destId="{ADBE3417-D1E9-4816-9136-B3A1C24CB08A}" srcOrd="3" destOrd="0" presId="urn:microsoft.com/office/officeart/2008/layout/AlternatingHexagons"/>
    <dgm:cxn modelId="{5249CFE5-9BEA-488C-A2EB-8AE55B5AB2B4}" type="presParOf" srcId="{ADF00B1D-034B-4AD0-915E-8E9DB3B8C07A}" destId="{4A2186E3-8F10-4F0D-9D80-7DDA21A2D9C0}" srcOrd="4" destOrd="0" presId="urn:microsoft.com/office/officeart/2008/layout/AlternatingHexagons"/>
    <dgm:cxn modelId="{027A79C7-B30A-4F2E-BC47-11AB48B25F12}" type="presParOf" srcId="{4A2186E3-8F10-4F0D-9D80-7DDA21A2D9C0}" destId="{27E8DD6B-3328-4E8D-8858-7079A221E2E8}" srcOrd="0" destOrd="0" presId="urn:microsoft.com/office/officeart/2008/layout/AlternatingHexagons"/>
    <dgm:cxn modelId="{BC26FB87-6209-4B48-A20D-127883CED06E}" type="presParOf" srcId="{4A2186E3-8F10-4F0D-9D80-7DDA21A2D9C0}" destId="{D9EC9608-C24F-444B-BD37-72921622894F}" srcOrd="1" destOrd="0" presId="urn:microsoft.com/office/officeart/2008/layout/AlternatingHexagons"/>
    <dgm:cxn modelId="{B9D1BFA6-C595-4AF2-B84C-468A6060C6D8}" type="presParOf" srcId="{4A2186E3-8F10-4F0D-9D80-7DDA21A2D9C0}" destId="{68AC035E-2A74-4FB5-BF7E-7010F2C38A79}" srcOrd="2" destOrd="0" presId="urn:microsoft.com/office/officeart/2008/layout/AlternatingHexagons"/>
    <dgm:cxn modelId="{F838E1B4-CC52-4550-9363-8BC0C403DC3B}" type="presParOf" srcId="{4A2186E3-8F10-4F0D-9D80-7DDA21A2D9C0}" destId="{AF5A3600-8D28-46F1-9BDB-3D8269D52039}" srcOrd="3" destOrd="0" presId="urn:microsoft.com/office/officeart/2008/layout/AlternatingHexagons"/>
    <dgm:cxn modelId="{56EF8099-B51A-4997-9CFD-31CFEFDE9F6C}" type="presParOf" srcId="{4A2186E3-8F10-4F0D-9D80-7DDA21A2D9C0}" destId="{084D6839-B7A5-4DCD-85B2-87E8F34DF5D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69CF4-4F85-437A-A2D3-21ABF81126CB}">
      <dsp:nvSpPr>
        <dsp:cNvPr id="0" name=""/>
        <dsp:cNvSpPr/>
      </dsp:nvSpPr>
      <dsp:spPr>
        <a:xfrm>
          <a:off x="2946" y="256585"/>
          <a:ext cx="2337792" cy="3272909"/>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ctr" defTabSz="1155700">
            <a:lnSpc>
              <a:spcPct val="90000"/>
            </a:lnSpc>
            <a:spcBef>
              <a:spcPct val="0"/>
            </a:spcBef>
            <a:spcAft>
              <a:spcPct val="35000"/>
            </a:spcAft>
            <a:buNone/>
          </a:pPr>
          <a:r>
            <a:rPr lang="en-US" sz="2600" kern="1200" dirty="0"/>
            <a:t>Expand Knowledge</a:t>
          </a:r>
        </a:p>
      </dsp:txBody>
      <dsp:txXfrm>
        <a:off x="2946" y="1500290"/>
        <a:ext cx="2337792" cy="1963745"/>
      </dsp:txXfrm>
    </dsp:sp>
    <dsp:sp modelId="{17A0C289-1069-434C-BAC5-C4E28E1EE3BA}">
      <dsp:nvSpPr>
        <dsp:cNvPr id="0" name=""/>
        <dsp:cNvSpPr/>
      </dsp:nvSpPr>
      <dsp:spPr>
        <a:xfrm>
          <a:off x="680906" y="583876"/>
          <a:ext cx="981872" cy="981872"/>
        </a:xfrm>
        <a:prstGeom prst="ellipse">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24698" y="727668"/>
        <a:ext cx="694288" cy="694288"/>
      </dsp:txXfrm>
    </dsp:sp>
    <dsp:sp modelId="{1609EE04-E649-46E4-BAB7-238ECC4FAFE8}">
      <dsp:nvSpPr>
        <dsp:cNvPr id="0" name=""/>
        <dsp:cNvSpPr/>
      </dsp:nvSpPr>
      <dsp:spPr>
        <a:xfrm>
          <a:off x="2946" y="3529422"/>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7B269-4C7E-4D14-A035-CBFDF8CD1B00}">
      <dsp:nvSpPr>
        <dsp:cNvPr id="0" name=""/>
        <dsp:cNvSpPr/>
      </dsp:nvSpPr>
      <dsp:spPr>
        <a:xfrm>
          <a:off x="2574518" y="256585"/>
          <a:ext cx="2337792" cy="3272909"/>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ctr" defTabSz="1155700">
            <a:lnSpc>
              <a:spcPct val="90000"/>
            </a:lnSpc>
            <a:spcBef>
              <a:spcPct val="0"/>
            </a:spcBef>
            <a:spcAft>
              <a:spcPct val="35000"/>
            </a:spcAft>
            <a:buNone/>
          </a:pPr>
          <a:r>
            <a:rPr lang="en-US" sz="2600" kern="1200" dirty="0"/>
            <a:t>Leverage Relationships</a:t>
          </a:r>
        </a:p>
      </dsp:txBody>
      <dsp:txXfrm>
        <a:off x="2574518" y="1500290"/>
        <a:ext cx="2337792" cy="1963745"/>
      </dsp:txXfrm>
    </dsp:sp>
    <dsp:sp modelId="{C4D14A9D-4DF3-40BB-B40F-84D1011A3C23}">
      <dsp:nvSpPr>
        <dsp:cNvPr id="0" name=""/>
        <dsp:cNvSpPr/>
      </dsp:nvSpPr>
      <dsp:spPr>
        <a:xfrm>
          <a:off x="3252477" y="583876"/>
          <a:ext cx="981872" cy="981872"/>
        </a:xfrm>
        <a:prstGeom prst="ellipse">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396269" y="727668"/>
        <a:ext cx="694288" cy="694288"/>
      </dsp:txXfrm>
    </dsp:sp>
    <dsp:sp modelId="{D98588D6-86E9-424E-9195-9E134A9B2B18}">
      <dsp:nvSpPr>
        <dsp:cNvPr id="0" name=""/>
        <dsp:cNvSpPr/>
      </dsp:nvSpPr>
      <dsp:spPr>
        <a:xfrm>
          <a:off x="2574518" y="3529422"/>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DE4B8-D3D4-43A8-BAB9-FFA772D60387}">
      <dsp:nvSpPr>
        <dsp:cNvPr id="0" name=""/>
        <dsp:cNvSpPr/>
      </dsp:nvSpPr>
      <dsp:spPr>
        <a:xfrm>
          <a:off x="5146089" y="256585"/>
          <a:ext cx="2337792" cy="3272909"/>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ctr" defTabSz="1155700">
            <a:lnSpc>
              <a:spcPct val="90000"/>
            </a:lnSpc>
            <a:spcBef>
              <a:spcPct val="0"/>
            </a:spcBef>
            <a:spcAft>
              <a:spcPct val="35000"/>
            </a:spcAft>
            <a:buNone/>
          </a:pPr>
          <a:r>
            <a:rPr lang="en-US" sz="2600" kern="1200" dirty="0"/>
            <a:t>Access Funding</a:t>
          </a:r>
        </a:p>
      </dsp:txBody>
      <dsp:txXfrm>
        <a:off x="5146089" y="1500290"/>
        <a:ext cx="2337792" cy="1963745"/>
      </dsp:txXfrm>
    </dsp:sp>
    <dsp:sp modelId="{BD7C2F96-8615-4946-8AB3-5BC6B53DBCD2}">
      <dsp:nvSpPr>
        <dsp:cNvPr id="0" name=""/>
        <dsp:cNvSpPr/>
      </dsp:nvSpPr>
      <dsp:spPr>
        <a:xfrm>
          <a:off x="5824049" y="583876"/>
          <a:ext cx="981872" cy="981872"/>
        </a:xfrm>
        <a:prstGeom prst="ellipse">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967841" y="727668"/>
        <a:ext cx="694288" cy="694288"/>
      </dsp:txXfrm>
    </dsp:sp>
    <dsp:sp modelId="{EE382A1B-3FA1-4E38-8A2C-68D5F11F7025}">
      <dsp:nvSpPr>
        <dsp:cNvPr id="0" name=""/>
        <dsp:cNvSpPr/>
      </dsp:nvSpPr>
      <dsp:spPr>
        <a:xfrm>
          <a:off x="5146089" y="3529422"/>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5A8B9-976C-4B21-AB55-2501244B8104}">
      <dsp:nvSpPr>
        <dsp:cNvPr id="0" name=""/>
        <dsp:cNvSpPr/>
      </dsp:nvSpPr>
      <dsp:spPr>
        <a:xfrm>
          <a:off x="7720607" y="245686"/>
          <a:ext cx="2337792" cy="3272909"/>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ctr" defTabSz="1155700">
            <a:lnSpc>
              <a:spcPct val="100000"/>
            </a:lnSpc>
            <a:spcBef>
              <a:spcPct val="0"/>
            </a:spcBef>
            <a:spcAft>
              <a:spcPts val="0"/>
            </a:spcAft>
            <a:buNone/>
          </a:pPr>
          <a:r>
            <a:rPr lang="en-US" sz="2600" kern="1200" dirty="0"/>
            <a:t>Increase</a:t>
          </a:r>
        </a:p>
        <a:p>
          <a:pPr marL="0" lvl="0" indent="0" algn="ctr" defTabSz="1155700">
            <a:lnSpc>
              <a:spcPct val="100000"/>
            </a:lnSpc>
            <a:spcBef>
              <a:spcPct val="0"/>
            </a:spcBef>
            <a:spcAft>
              <a:spcPts val="0"/>
            </a:spcAft>
            <a:buNone/>
          </a:pPr>
          <a:r>
            <a:rPr lang="en-US" sz="2600" kern="1200" dirty="0"/>
            <a:t>Power</a:t>
          </a:r>
        </a:p>
      </dsp:txBody>
      <dsp:txXfrm>
        <a:off x="7720607" y="1489392"/>
        <a:ext cx="2337792" cy="1963745"/>
      </dsp:txXfrm>
    </dsp:sp>
    <dsp:sp modelId="{FAC49F81-25D1-4037-922C-799D684C62AA}">
      <dsp:nvSpPr>
        <dsp:cNvPr id="0" name=""/>
        <dsp:cNvSpPr/>
      </dsp:nvSpPr>
      <dsp:spPr>
        <a:xfrm>
          <a:off x="8395620" y="583876"/>
          <a:ext cx="981872" cy="981872"/>
        </a:xfrm>
        <a:prstGeom prst="ellipse">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endParaRPr lang="en-US" sz="4700" kern="1200" dirty="0"/>
        </a:p>
      </dsp:txBody>
      <dsp:txXfrm>
        <a:off x="8539412" y="727668"/>
        <a:ext cx="694288" cy="694288"/>
      </dsp:txXfrm>
    </dsp:sp>
    <dsp:sp modelId="{9DAEC0B7-BA5A-43A0-80DB-55763B1E259C}">
      <dsp:nvSpPr>
        <dsp:cNvPr id="0" name=""/>
        <dsp:cNvSpPr/>
      </dsp:nvSpPr>
      <dsp:spPr>
        <a:xfrm>
          <a:off x="7717661" y="3529422"/>
          <a:ext cx="2337792"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A98D-E099-40E6-8A55-E359C3E8A632}">
      <dsp:nvSpPr>
        <dsp:cNvPr id="0" name=""/>
        <dsp:cNvSpPr/>
      </dsp:nvSpPr>
      <dsp:spPr>
        <a:xfrm>
          <a:off x="1359535" y="2455"/>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Awareness of innovations and changes in Housing Counseling</a:t>
          </a:r>
        </a:p>
      </dsp:txBody>
      <dsp:txXfrm>
        <a:off x="1359535" y="2455"/>
        <a:ext cx="5438140" cy="1077290"/>
      </dsp:txXfrm>
    </dsp:sp>
    <dsp:sp modelId="{151ACC6B-6DFD-49C9-97F9-558DC875F251}">
      <dsp:nvSpPr>
        <dsp:cNvPr id="0" name=""/>
        <dsp:cNvSpPr/>
      </dsp:nvSpPr>
      <dsp:spPr>
        <a:xfrm>
          <a:off x="0" y="2455"/>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Listserv &amp; </a:t>
          </a:r>
        </a:p>
        <a:p>
          <a:pPr marL="0" lvl="0" indent="0" algn="ctr" defTabSz="666750">
            <a:lnSpc>
              <a:spcPct val="90000"/>
            </a:lnSpc>
            <a:spcBef>
              <a:spcPct val="0"/>
            </a:spcBef>
            <a:spcAft>
              <a:spcPct val="35000"/>
            </a:spcAft>
            <a:buNone/>
          </a:pPr>
          <a:r>
            <a:rPr lang="en-US" sz="1500" kern="1200" dirty="0"/>
            <a:t>Webinars</a:t>
          </a:r>
        </a:p>
      </dsp:txBody>
      <dsp:txXfrm>
        <a:off x="0" y="2455"/>
        <a:ext cx="1359535" cy="1077290"/>
      </dsp:txXfrm>
    </dsp:sp>
    <dsp:sp modelId="{B7BA987C-C06A-4543-9159-A17115D4B53D}">
      <dsp:nvSpPr>
        <dsp:cNvPr id="0" name=""/>
        <dsp:cNvSpPr/>
      </dsp:nvSpPr>
      <dsp:spPr>
        <a:xfrm>
          <a:off x="1359535" y="1144383"/>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Access Professional Training &amp; Career Development</a:t>
          </a:r>
        </a:p>
      </dsp:txBody>
      <dsp:txXfrm>
        <a:off x="1359535" y="1144383"/>
        <a:ext cx="5438140" cy="1077290"/>
      </dsp:txXfrm>
    </dsp:sp>
    <dsp:sp modelId="{5A4E72F7-86DD-4130-87B2-124883B02640}">
      <dsp:nvSpPr>
        <dsp:cNvPr id="0" name=""/>
        <dsp:cNvSpPr/>
      </dsp:nvSpPr>
      <dsp:spPr>
        <a:xfrm>
          <a:off x="0" y="1144383"/>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Chapter Trainings, Webinars &amp; Conference</a:t>
          </a:r>
        </a:p>
      </dsp:txBody>
      <dsp:txXfrm>
        <a:off x="0" y="1144383"/>
        <a:ext cx="1359535" cy="1077290"/>
      </dsp:txXfrm>
    </dsp:sp>
    <dsp:sp modelId="{AD687688-553C-473E-BBCC-DB2D0D30CF1A}">
      <dsp:nvSpPr>
        <dsp:cNvPr id="0" name=""/>
        <dsp:cNvSpPr/>
      </dsp:nvSpPr>
      <dsp:spPr>
        <a:xfrm>
          <a:off x="1359535" y="2286310"/>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Share Professional Knowledge and Information with Colleagues</a:t>
          </a:r>
        </a:p>
      </dsp:txBody>
      <dsp:txXfrm>
        <a:off x="1359535" y="2286310"/>
        <a:ext cx="5438140" cy="1077290"/>
      </dsp:txXfrm>
    </dsp:sp>
    <dsp:sp modelId="{35C9F0F2-278F-4EBD-8A12-599C32FFCC1E}">
      <dsp:nvSpPr>
        <dsp:cNvPr id="0" name=""/>
        <dsp:cNvSpPr/>
      </dsp:nvSpPr>
      <dsp:spPr>
        <a:xfrm>
          <a:off x="0" y="2286310"/>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a:t>
          </a:r>
        </a:p>
        <a:p>
          <a:pPr marL="0" lvl="0" indent="0" algn="ctr" defTabSz="666750">
            <a:lnSpc>
              <a:spcPct val="90000"/>
            </a:lnSpc>
            <a:spcBef>
              <a:spcPct val="0"/>
            </a:spcBef>
            <a:spcAft>
              <a:spcPct val="35000"/>
            </a:spcAft>
            <a:buNone/>
          </a:pPr>
          <a:r>
            <a:rPr lang="en-US" sz="1500" kern="1200" dirty="0"/>
            <a:t>Listserv</a:t>
          </a:r>
        </a:p>
      </dsp:txBody>
      <dsp:txXfrm>
        <a:off x="0" y="2286310"/>
        <a:ext cx="1359535" cy="1077290"/>
      </dsp:txXfrm>
    </dsp:sp>
    <dsp:sp modelId="{4689457B-8BF1-48A2-A2EC-65B3E1058042}">
      <dsp:nvSpPr>
        <dsp:cNvPr id="0" name=""/>
        <dsp:cNvSpPr/>
      </dsp:nvSpPr>
      <dsp:spPr>
        <a:xfrm>
          <a:off x="1359535" y="3428238"/>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Receive Continuing Education Credits Toward Professional Accreditation</a:t>
          </a:r>
        </a:p>
      </dsp:txBody>
      <dsp:txXfrm>
        <a:off x="1359535" y="3428238"/>
        <a:ext cx="5438140" cy="1077290"/>
      </dsp:txXfrm>
    </dsp:sp>
    <dsp:sp modelId="{14131639-228E-4BFD-A3BA-09B9F6A79CFB}">
      <dsp:nvSpPr>
        <dsp:cNvPr id="0" name=""/>
        <dsp:cNvSpPr/>
      </dsp:nvSpPr>
      <dsp:spPr>
        <a:xfrm>
          <a:off x="0" y="3428238"/>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 Trainings</a:t>
          </a:r>
        </a:p>
      </dsp:txBody>
      <dsp:txXfrm>
        <a:off x="0" y="3428238"/>
        <a:ext cx="1359535" cy="1077290"/>
      </dsp:txXfrm>
    </dsp:sp>
    <dsp:sp modelId="{0CB01192-2382-4881-9805-9C923649F025}">
      <dsp:nvSpPr>
        <dsp:cNvPr id="0" name=""/>
        <dsp:cNvSpPr/>
      </dsp:nvSpPr>
      <dsp:spPr>
        <a:xfrm>
          <a:off x="1359535" y="4570166"/>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Obtain Professional Accreditation</a:t>
          </a:r>
        </a:p>
      </dsp:txBody>
      <dsp:txXfrm>
        <a:off x="1359535" y="4570166"/>
        <a:ext cx="5438140" cy="1077290"/>
      </dsp:txXfrm>
    </dsp:sp>
    <dsp:sp modelId="{0D046CCD-E88A-45AD-91D1-070F8D6844A4}">
      <dsp:nvSpPr>
        <dsp:cNvPr id="0" name=""/>
        <dsp:cNvSpPr/>
      </dsp:nvSpPr>
      <dsp:spPr>
        <a:xfrm>
          <a:off x="0" y="4570166"/>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Sponsored Place-Based Trainings</a:t>
          </a:r>
        </a:p>
      </dsp:txBody>
      <dsp:txXfrm>
        <a:off x="0" y="4570166"/>
        <a:ext cx="1359535" cy="1077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A98D-E099-40E6-8A55-E359C3E8A632}">
      <dsp:nvSpPr>
        <dsp:cNvPr id="0" name=""/>
        <dsp:cNvSpPr/>
      </dsp:nvSpPr>
      <dsp:spPr>
        <a:xfrm>
          <a:off x="1359535" y="2455"/>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Partner with Others to Increase your Reach</a:t>
          </a:r>
        </a:p>
      </dsp:txBody>
      <dsp:txXfrm>
        <a:off x="1359535" y="2455"/>
        <a:ext cx="5438140" cy="1077290"/>
      </dsp:txXfrm>
    </dsp:sp>
    <dsp:sp modelId="{151ACC6B-6DFD-49C9-97F9-558DC875F251}">
      <dsp:nvSpPr>
        <dsp:cNvPr id="0" name=""/>
        <dsp:cNvSpPr/>
      </dsp:nvSpPr>
      <dsp:spPr>
        <a:xfrm>
          <a:off x="0" y="2455"/>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Chapters, Committees &amp; Conference</a:t>
          </a:r>
        </a:p>
      </dsp:txBody>
      <dsp:txXfrm>
        <a:off x="0" y="2455"/>
        <a:ext cx="1359535" cy="1077290"/>
      </dsp:txXfrm>
    </dsp:sp>
    <dsp:sp modelId="{B7BA987C-C06A-4543-9159-A17115D4B53D}">
      <dsp:nvSpPr>
        <dsp:cNvPr id="0" name=""/>
        <dsp:cNvSpPr/>
      </dsp:nvSpPr>
      <dsp:spPr>
        <a:xfrm>
          <a:off x="1359535" y="1144383"/>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Access New Programs and Opportunities</a:t>
          </a:r>
        </a:p>
      </dsp:txBody>
      <dsp:txXfrm>
        <a:off x="1359535" y="1144383"/>
        <a:ext cx="5438140" cy="1077290"/>
      </dsp:txXfrm>
    </dsp:sp>
    <dsp:sp modelId="{5A4E72F7-86DD-4130-87B2-124883B02640}">
      <dsp:nvSpPr>
        <dsp:cNvPr id="0" name=""/>
        <dsp:cNvSpPr/>
      </dsp:nvSpPr>
      <dsp:spPr>
        <a:xfrm>
          <a:off x="0" y="1144383"/>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Chapters, Committees &amp; Conference</a:t>
          </a:r>
        </a:p>
      </dsp:txBody>
      <dsp:txXfrm>
        <a:off x="0" y="1144383"/>
        <a:ext cx="1359535" cy="1077290"/>
      </dsp:txXfrm>
    </dsp:sp>
    <dsp:sp modelId="{AD687688-553C-473E-BBCC-DB2D0D30CF1A}">
      <dsp:nvSpPr>
        <dsp:cNvPr id="0" name=""/>
        <dsp:cNvSpPr/>
      </dsp:nvSpPr>
      <dsp:spPr>
        <a:xfrm>
          <a:off x="1359535" y="2286310"/>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Meet Housing Counseling Stakeholders</a:t>
          </a:r>
        </a:p>
      </dsp:txBody>
      <dsp:txXfrm>
        <a:off x="1359535" y="2286310"/>
        <a:ext cx="5438140" cy="1077290"/>
      </dsp:txXfrm>
    </dsp:sp>
    <dsp:sp modelId="{35C9F0F2-278F-4EBD-8A12-599C32FFCC1E}">
      <dsp:nvSpPr>
        <dsp:cNvPr id="0" name=""/>
        <dsp:cNvSpPr/>
      </dsp:nvSpPr>
      <dsp:spPr>
        <a:xfrm>
          <a:off x="0" y="2286310"/>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Chapters, Committees &amp; Conference</a:t>
          </a:r>
        </a:p>
      </dsp:txBody>
      <dsp:txXfrm>
        <a:off x="0" y="2286310"/>
        <a:ext cx="1359535" cy="1077290"/>
      </dsp:txXfrm>
    </dsp:sp>
    <dsp:sp modelId="{4689457B-8BF1-48A2-A2EC-65B3E1058042}">
      <dsp:nvSpPr>
        <dsp:cNvPr id="0" name=""/>
        <dsp:cNvSpPr/>
      </dsp:nvSpPr>
      <dsp:spPr>
        <a:xfrm>
          <a:off x="1359535" y="3428238"/>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Leverage Resources with other </a:t>
          </a:r>
          <a:r>
            <a:rPr lang="en-US" sz="1600" kern="1200" dirty="0" err="1"/>
            <a:t>NonProfits</a:t>
          </a:r>
          <a:endParaRPr lang="en-US" sz="1600" kern="1200" dirty="0"/>
        </a:p>
      </dsp:txBody>
      <dsp:txXfrm>
        <a:off x="1359535" y="3428238"/>
        <a:ext cx="5438140" cy="1077290"/>
      </dsp:txXfrm>
    </dsp:sp>
    <dsp:sp modelId="{14131639-228E-4BFD-A3BA-09B9F6A79CFB}">
      <dsp:nvSpPr>
        <dsp:cNvPr id="0" name=""/>
        <dsp:cNvSpPr/>
      </dsp:nvSpPr>
      <dsp:spPr>
        <a:xfrm>
          <a:off x="0" y="3428238"/>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Chapters, Committees &amp; Conference</a:t>
          </a:r>
        </a:p>
      </dsp:txBody>
      <dsp:txXfrm>
        <a:off x="0" y="3428238"/>
        <a:ext cx="1359535" cy="1077290"/>
      </dsp:txXfrm>
    </dsp:sp>
    <dsp:sp modelId="{0CB01192-2382-4881-9805-9C923649F025}">
      <dsp:nvSpPr>
        <dsp:cNvPr id="0" name=""/>
        <dsp:cNvSpPr/>
      </dsp:nvSpPr>
      <dsp:spPr>
        <a:xfrm>
          <a:off x="1359535" y="4570166"/>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622300">
            <a:lnSpc>
              <a:spcPct val="90000"/>
            </a:lnSpc>
            <a:spcBef>
              <a:spcPct val="0"/>
            </a:spcBef>
            <a:spcAft>
              <a:spcPct val="35000"/>
            </a:spcAft>
            <a:buNone/>
          </a:pPr>
          <a:r>
            <a:rPr lang="en-US" sz="1400" kern="1200" dirty="0"/>
            <a:t>Develop New Relationships with Foundations &amp; Funders</a:t>
          </a:r>
        </a:p>
      </dsp:txBody>
      <dsp:txXfrm>
        <a:off x="1359535" y="4570166"/>
        <a:ext cx="5438140" cy="1077290"/>
      </dsp:txXfrm>
    </dsp:sp>
    <dsp:sp modelId="{0D046CCD-E88A-45AD-91D1-070F8D6844A4}">
      <dsp:nvSpPr>
        <dsp:cNvPr id="0" name=""/>
        <dsp:cNvSpPr/>
      </dsp:nvSpPr>
      <dsp:spPr>
        <a:xfrm>
          <a:off x="0" y="4570166"/>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Chapters, Committees &amp; Conference</a:t>
          </a:r>
        </a:p>
      </dsp:txBody>
      <dsp:txXfrm>
        <a:off x="0" y="4570166"/>
        <a:ext cx="1359535" cy="1077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A98D-E099-40E6-8A55-E359C3E8A632}">
      <dsp:nvSpPr>
        <dsp:cNvPr id="0" name=""/>
        <dsp:cNvSpPr/>
      </dsp:nvSpPr>
      <dsp:spPr>
        <a:xfrm>
          <a:off x="1359535" y="2455"/>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Know the Decision Makers</a:t>
          </a:r>
        </a:p>
      </dsp:txBody>
      <dsp:txXfrm>
        <a:off x="1359535" y="2455"/>
        <a:ext cx="5438140" cy="1077290"/>
      </dsp:txXfrm>
    </dsp:sp>
    <dsp:sp modelId="{151ACC6B-6DFD-49C9-97F9-558DC875F251}">
      <dsp:nvSpPr>
        <dsp:cNvPr id="0" name=""/>
        <dsp:cNvSpPr/>
      </dsp:nvSpPr>
      <dsp:spPr>
        <a:xfrm>
          <a:off x="0" y="2455"/>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Chapters, Committees &amp; Conference</a:t>
          </a:r>
        </a:p>
      </dsp:txBody>
      <dsp:txXfrm>
        <a:off x="0" y="2455"/>
        <a:ext cx="1359535" cy="1077290"/>
      </dsp:txXfrm>
    </dsp:sp>
    <dsp:sp modelId="{B7BA987C-C06A-4543-9159-A17115D4B53D}">
      <dsp:nvSpPr>
        <dsp:cNvPr id="0" name=""/>
        <dsp:cNvSpPr/>
      </dsp:nvSpPr>
      <dsp:spPr>
        <a:xfrm>
          <a:off x="1359535" y="1144383"/>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Participate in Programs &amp; Partnerships</a:t>
          </a:r>
        </a:p>
      </dsp:txBody>
      <dsp:txXfrm>
        <a:off x="1359535" y="1144383"/>
        <a:ext cx="5438140" cy="1077290"/>
      </dsp:txXfrm>
    </dsp:sp>
    <dsp:sp modelId="{5A4E72F7-86DD-4130-87B2-124883B02640}">
      <dsp:nvSpPr>
        <dsp:cNvPr id="0" name=""/>
        <dsp:cNvSpPr/>
      </dsp:nvSpPr>
      <dsp:spPr>
        <a:xfrm>
          <a:off x="0" y="1144383"/>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Chapters, Committees &amp; Conference</a:t>
          </a:r>
        </a:p>
      </dsp:txBody>
      <dsp:txXfrm>
        <a:off x="0" y="1144383"/>
        <a:ext cx="1359535" cy="1077290"/>
      </dsp:txXfrm>
    </dsp:sp>
    <dsp:sp modelId="{AD687688-553C-473E-BBCC-DB2D0D30CF1A}">
      <dsp:nvSpPr>
        <dsp:cNvPr id="0" name=""/>
        <dsp:cNvSpPr/>
      </dsp:nvSpPr>
      <dsp:spPr>
        <a:xfrm>
          <a:off x="1359535" y="2286310"/>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Access Funding &amp; Revenue Sources</a:t>
          </a:r>
        </a:p>
      </dsp:txBody>
      <dsp:txXfrm>
        <a:off x="1359535" y="2286310"/>
        <a:ext cx="5438140" cy="1077290"/>
      </dsp:txXfrm>
    </dsp:sp>
    <dsp:sp modelId="{35C9F0F2-278F-4EBD-8A12-599C32FFCC1E}">
      <dsp:nvSpPr>
        <dsp:cNvPr id="0" name=""/>
        <dsp:cNvSpPr/>
      </dsp:nvSpPr>
      <dsp:spPr>
        <a:xfrm>
          <a:off x="0" y="2286310"/>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a:t>
          </a:r>
        </a:p>
        <a:p>
          <a:pPr marL="0" lvl="0" indent="0" algn="ctr" defTabSz="666750">
            <a:lnSpc>
              <a:spcPct val="90000"/>
            </a:lnSpc>
            <a:spcBef>
              <a:spcPct val="0"/>
            </a:spcBef>
            <a:spcAft>
              <a:spcPts val="0"/>
            </a:spcAft>
            <a:buNone/>
          </a:pPr>
          <a:r>
            <a:rPr lang="en-US" sz="1500" kern="1200" dirty="0"/>
            <a:t>Listserv,</a:t>
          </a:r>
        </a:p>
        <a:p>
          <a:pPr marL="0" lvl="0" indent="0" algn="ctr" defTabSz="666750">
            <a:lnSpc>
              <a:spcPct val="90000"/>
            </a:lnSpc>
            <a:spcBef>
              <a:spcPct val="0"/>
            </a:spcBef>
            <a:spcAft>
              <a:spcPts val="0"/>
            </a:spcAft>
            <a:buNone/>
          </a:pPr>
          <a:r>
            <a:rPr lang="en-US" sz="1500" kern="1200" dirty="0"/>
            <a:t>Chapters, Committees &amp; Conference</a:t>
          </a:r>
        </a:p>
      </dsp:txBody>
      <dsp:txXfrm>
        <a:off x="0" y="2286310"/>
        <a:ext cx="1359535" cy="1077290"/>
      </dsp:txXfrm>
    </dsp:sp>
    <dsp:sp modelId="{4689457B-8BF1-48A2-A2EC-65B3E1058042}">
      <dsp:nvSpPr>
        <dsp:cNvPr id="0" name=""/>
        <dsp:cNvSpPr/>
      </dsp:nvSpPr>
      <dsp:spPr>
        <a:xfrm>
          <a:off x="1359535" y="3428238"/>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Develop New Programs, Partnerships &amp; Funding Sources</a:t>
          </a:r>
        </a:p>
      </dsp:txBody>
      <dsp:txXfrm>
        <a:off x="1359535" y="3428238"/>
        <a:ext cx="5438140" cy="1077290"/>
      </dsp:txXfrm>
    </dsp:sp>
    <dsp:sp modelId="{14131639-228E-4BFD-A3BA-09B9F6A79CFB}">
      <dsp:nvSpPr>
        <dsp:cNvPr id="0" name=""/>
        <dsp:cNvSpPr/>
      </dsp:nvSpPr>
      <dsp:spPr>
        <a:xfrm>
          <a:off x="0" y="3428238"/>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a:t>
          </a:r>
        </a:p>
        <a:p>
          <a:pPr marL="0" lvl="0" indent="0" algn="ctr" defTabSz="666750">
            <a:lnSpc>
              <a:spcPct val="90000"/>
            </a:lnSpc>
            <a:spcBef>
              <a:spcPct val="0"/>
            </a:spcBef>
            <a:spcAft>
              <a:spcPct val="35000"/>
            </a:spcAft>
            <a:buNone/>
          </a:pPr>
          <a:r>
            <a:rPr lang="en-US" sz="1500" kern="1200" dirty="0"/>
            <a:t>Program &amp; Business Development Committee</a:t>
          </a:r>
        </a:p>
      </dsp:txBody>
      <dsp:txXfrm>
        <a:off x="0" y="3428238"/>
        <a:ext cx="1359535" cy="1077290"/>
      </dsp:txXfrm>
    </dsp:sp>
    <dsp:sp modelId="{0CB01192-2382-4881-9805-9C923649F025}">
      <dsp:nvSpPr>
        <dsp:cNvPr id="0" name=""/>
        <dsp:cNvSpPr/>
      </dsp:nvSpPr>
      <dsp:spPr>
        <a:xfrm>
          <a:off x="1359535" y="4570166"/>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Receive Discounts in Network Shared Programs</a:t>
          </a:r>
        </a:p>
      </dsp:txBody>
      <dsp:txXfrm>
        <a:off x="1359535" y="4570166"/>
        <a:ext cx="5438140" cy="1077290"/>
      </dsp:txXfrm>
    </dsp:sp>
    <dsp:sp modelId="{0D046CCD-E88A-45AD-91D1-070F8D6844A4}">
      <dsp:nvSpPr>
        <dsp:cNvPr id="0" name=""/>
        <dsp:cNvSpPr/>
      </dsp:nvSpPr>
      <dsp:spPr>
        <a:xfrm>
          <a:off x="0" y="4570166"/>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eHome America</a:t>
          </a:r>
        </a:p>
      </dsp:txBody>
      <dsp:txXfrm>
        <a:off x="0" y="4570166"/>
        <a:ext cx="1359535" cy="1077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A98D-E099-40E6-8A55-E359C3E8A632}">
      <dsp:nvSpPr>
        <dsp:cNvPr id="0" name=""/>
        <dsp:cNvSpPr/>
      </dsp:nvSpPr>
      <dsp:spPr>
        <a:xfrm>
          <a:off x="1359535" y="2455"/>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Collaborate with Like-Minded Organizations</a:t>
          </a:r>
        </a:p>
      </dsp:txBody>
      <dsp:txXfrm>
        <a:off x="1359535" y="2455"/>
        <a:ext cx="5438140" cy="1077290"/>
      </dsp:txXfrm>
    </dsp:sp>
    <dsp:sp modelId="{151ACC6B-6DFD-49C9-97F9-558DC875F251}">
      <dsp:nvSpPr>
        <dsp:cNvPr id="0" name=""/>
        <dsp:cNvSpPr/>
      </dsp:nvSpPr>
      <dsp:spPr>
        <a:xfrm>
          <a:off x="0" y="2455"/>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Committees &amp; </a:t>
          </a:r>
        </a:p>
        <a:p>
          <a:pPr marL="0" lvl="0" indent="0" algn="ctr" defTabSz="666750">
            <a:lnSpc>
              <a:spcPct val="90000"/>
            </a:lnSpc>
            <a:spcBef>
              <a:spcPct val="0"/>
            </a:spcBef>
            <a:spcAft>
              <a:spcPct val="35000"/>
            </a:spcAft>
            <a:buNone/>
          </a:pPr>
          <a:r>
            <a:rPr lang="en-US" sz="1500" kern="1200" dirty="0"/>
            <a:t>Chapters</a:t>
          </a:r>
        </a:p>
      </dsp:txBody>
      <dsp:txXfrm>
        <a:off x="0" y="2455"/>
        <a:ext cx="1359535" cy="1077290"/>
      </dsp:txXfrm>
    </dsp:sp>
    <dsp:sp modelId="{B7BA987C-C06A-4543-9159-A17115D4B53D}">
      <dsp:nvSpPr>
        <dsp:cNvPr id="0" name=""/>
        <dsp:cNvSpPr/>
      </dsp:nvSpPr>
      <dsp:spPr>
        <a:xfrm>
          <a:off x="1359535" y="1144383"/>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Advocate Locally</a:t>
          </a:r>
        </a:p>
      </dsp:txBody>
      <dsp:txXfrm>
        <a:off x="1359535" y="1144383"/>
        <a:ext cx="5438140" cy="1077290"/>
      </dsp:txXfrm>
    </dsp:sp>
    <dsp:sp modelId="{5A4E72F7-86DD-4130-87B2-124883B02640}">
      <dsp:nvSpPr>
        <dsp:cNvPr id="0" name=""/>
        <dsp:cNvSpPr/>
      </dsp:nvSpPr>
      <dsp:spPr>
        <a:xfrm>
          <a:off x="0" y="1144383"/>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Chapters</a:t>
          </a:r>
        </a:p>
      </dsp:txBody>
      <dsp:txXfrm>
        <a:off x="0" y="1144383"/>
        <a:ext cx="1359535" cy="1077290"/>
      </dsp:txXfrm>
    </dsp:sp>
    <dsp:sp modelId="{AD687688-553C-473E-BBCC-DB2D0D30CF1A}">
      <dsp:nvSpPr>
        <dsp:cNvPr id="0" name=""/>
        <dsp:cNvSpPr/>
      </dsp:nvSpPr>
      <dsp:spPr>
        <a:xfrm>
          <a:off x="1359535" y="2286310"/>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Advocate on the State Level</a:t>
          </a:r>
        </a:p>
      </dsp:txBody>
      <dsp:txXfrm>
        <a:off x="1359535" y="2286310"/>
        <a:ext cx="5438140" cy="1077290"/>
      </dsp:txXfrm>
    </dsp:sp>
    <dsp:sp modelId="{35C9F0F2-278F-4EBD-8A12-599C32FFCC1E}">
      <dsp:nvSpPr>
        <dsp:cNvPr id="0" name=""/>
        <dsp:cNvSpPr/>
      </dsp:nvSpPr>
      <dsp:spPr>
        <a:xfrm>
          <a:off x="0" y="2286310"/>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a:t>
          </a:r>
        </a:p>
        <a:p>
          <a:pPr marL="0" lvl="0" indent="0" algn="ctr" defTabSz="666750">
            <a:lnSpc>
              <a:spcPct val="90000"/>
            </a:lnSpc>
            <a:spcBef>
              <a:spcPct val="0"/>
            </a:spcBef>
            <a:spcAft>
              <a:spcPct val="35000"/>
            </a:spcAft>
            <a:buNone/>
          </a:pPr>
          <a:r>
            <a:rPr lang="en-US" sz="1500" kern="1200" dirty="0"/>
            <a:t>Committees</a:t>
          </a:r>
        </a:p>
      </dsp:txBody>
      <dsp:txXfrm>
        <a:off x="0" y="2286310"/>
        <a:ext cx="1359535" cy="1077290"/>
      </dsp:txXfrm>
    </dsp:sp>
    <dsp:sp modelId="{4689457B-8BF1-48A2-A2EC-65B3E1058042}">
      <dsp:nvSpPr>
        <dsp:cNvPr id="0" name=""/>
        <dsp:cNvSpPr/>
      </dsp:nvSpPr>
      <dsp:spPr>
        <a:xfrm>
          <a:off x="1359535" y="3428238"/>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Advocate on a National Level</a:t>
          </a:r>
        </a:p>
      </dsp:txBody>
      <dsp:txXfrm>
        <a:off x="1359535" y="3428238"/>
        <a:ext cx="5438140" cy="1077290"/>
      </dsp:txXfrm>
    </dsp:sp>
    <dsp:sp modelId="{14131639-228E-4BFD-A3BA-09B9F6A79CFB}">
      <dsp:nvSpPr>
        <dsp:cNvPr id="0" name=""/>
        <dsp:cNvSpPr/>
      </dsp:nvSpPr>
      <dsp:spPr>
        <a:xfrm>
          <a:off x="0" y="3428238"/>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 Partnership with NHRC</a:t>
          </a:r>
        </a:p>
      </dsp:txBody>
      <dsp:txXfrm>
        <a:off x="0" y="3428238"/>
        <a:ext cx="1359535" cy="1077290"/>
      </dsp:txXfrm>
    </dsp:sp>
    <dsp:sp modelId="{0CB01192-2382-4881-9805-9C923649F025}">
      <dsp:nvSpPr>
        <dsp:cNvPr id="0" name=""/>
        <dsp:cNvSpPr/>
      </dsp:nvSpPr>
      <dsp:spPr>
        <a:xfrm>
          <a:off x="1359535" y="4570166"/>
          <a:ext cx="5438140" cy="1077290"/>
        </a:xfrm>
        <a:prstGeom prst="rect">
          <a:avLst/>
        </a:prstGeom>
        <a:solidFill>
          <a:srgbClr val="26226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15" tIns="273632" rIns="105515" bIns="273632" numCol="1" spcCol="1270" anchor="ctr" anchorCtr="0">
          <a:noAutofit/>
        </a:bodyPr>
        <a:lstStyle/>
        <a:p>
          <a:pPr marL="0" lvl="0" indent="0" algn="l" defTabSz="711200">
            <a:lnSpc>
              <a:spcPct val="90000"/>
            </a:lnSpc>
            <a:spcBef>
              <a:spcPct val="0"/>
            </a:spcBef>
            <a:spcAft>
              <a:spcPct val="35000"/>
            </a:spcAft>
            <a:buNone/>
          </a:pPr>
          <a:r>
            <a:rPr lang="en-US" sz="1600" kern="1200" dirty="0"/>
            <a:t>Increase Your Organization’s Name Recognition</a:t>
          </a:r>
        </a:p>
      </dsp:txBody>
      <dsp:txXfrm>
        <a:off x="1359535" y="4570166"/>
        <a:ext cx="5438140" cy="1077290"/>
      </dsp:txXfrm>
    </dsp:sp>
    <dsp:sp modelId="{0D046CCD-E88A-45AD-91D1-070F8D6844A4}">
      <dsp:nvSpPr>
        <dsp:cNvPr id="0" name=""/>
        <dsp:cNvSpPr/>
      </dsp:nvSpPr>
      <dsp:spPr>
        <a:xfrm>
          <a:off x="0" y="4570166"/>
          <a:ext cx="1359535" cy="10772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942" tIns="106412" rIns="71942" bIns="106412" numCol="1" spcCol="1270" anchor="ctr" anchorCtr="0">
          <a:noAutofit/>
        </a:bodyPr>
        <a:lstStyle/>
        <a:p>
          <a:pPr marL="0" lvl="0" indent="0" algn="ctr" defTabSz="666750">
            <a:lnSpc>
              <a:spcPct val="90000"/>
            </a:lnSpc>
            <a:spcBef>
              <a:spcPct val="0"/>
            </a:spcBef>
            <a:spcAft>
              <a:spcPct val="35000"/>
            </a:spcAft>
            <a:buNone/>
          </a:pPr>
          <a:r>
            <a:rPr lang="en-US" sz="1500" kern="1200" dirty="0"/>
            <a:t>HomeSmartNY</a:t>
          </a:r>
        </a:p>
        <a:p>
          <a:pPr marL="0" lvl="0" indent="0" algn="ctr" defTabSz="666750">
            <a:lnSpc>
              <a:spcPct val="90000"/>
            </a:lnSpc>
            <a:spcBef>
              <a:spcPct val="0"/>
            </a:spcBef>
            <a:spcAft>
              <a:spcPct val="35000"/>
            </a:spcAft>
            <a:buNone/>
          </a:pPr>
          <a:r>
            <a:rPr lang="en-US" sz="1500" kern="1200" dirty="0"/>
            <a:t>Committees, Chapters &amp; Conference</a:t>
          </a:r>
        </a:p>
        <a:p>
          <a:pPr marL="0" lvl="0" indent="0" algn="ctr" defTabSz="666750">
            <a:lnSpc>
              <a:spcPct val="90000"/>
            </a:lnSpc>
            <a:spcBef>
              <a:spcPct val="0"/>
            </a:spcBef>
            <a:spcAft>
              <a:spcPct val="35000"/>
            </a:spcAft>
            <a:buNone/>
          </a:pPr>
          <a:endParaRPr lang="en-US" sz="1500" kern="1200" dirty="0"/>
        </a:p>
      </dsp:txBody>
      <dsp:txXfrm>
        <a:off x="0" y="4570166"/>
        <a:ext cx="1359535" cy="1077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D0F7A-C34E-4686-B0C5-F0A4C0D1CF80}">
      <dsp:nvSpPr>
        <dsp:cNvPr id="0" name=""/>
        <dsp:cNvSpPr/>
      </dsp:nvSpPr>
      <dsp:spPr>
        <a:xfrm>
          <a:off x="2129814" y="1379"/>
          <a:ext cx="2538046" cy="1269023"/>
        </a:xfrm>
        <a:prstGeom prst="roundRect">
          <a:avLst>
            <a:gd name="adj" fmla="val 10000"/>
          </a:avLst>
        </a:prstGeom>
        <a:solidFill>
          <a:srgbClr val="26226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Jason Jefferies, Affordable Lending Regional Manager – North East, Freddie Mac</a:t>
          </a:r>
        </a:p>
      </dsp:txBody>
      <dsp:txXfrm>
        <a:off x="2166982" y="38547"/>
        <a:ext cx="2463710" cy="1194687"/>
      </dsp:txXfrm>
    </dsp:sp>
    <dsp:sp modelId="{9C7F6B42-E423-47CC-8AF3-E5FC74C23CEA}">
      <dsp:nvSpPr>
        <dsp:cNvPr id="0" name=""/>
        <dsp:cNvSpPr/>
      </dsp:nvSpPr>
      <dsp:spPr>
        <a:xfrm>
          <a:off x="2129814" y="1460756"/>
          <a:ext cx="2538046" cy="1269023"/>
        </a:xfrm>
        <a:prstGeom prst="roundRect">
          <a:avLst>
            <a:gd name="adj" fmla="val 10000"/>
          </a:avLst>
        </a:prstGeom>
        <a:solidFill>
          <a:srgbClr val="26226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Raymond Leech, Community Lending CDT, Fannie Mae </a:t>
          </a:r>
        </a:p>
      </dsp:txBody>
      <dsp:txXfrm>
        <a:off x="2166982" y="1497924"/>
        <a:ext cx="2463710" cy="1194687"/>
      </dsp:txXfrm>
    </dsp:sp>
    <dsp:sp modelId="{38FA9F5D-5A2D-465A-8E75-E93085082ED7}">
      <dsp:nvSpPr>
        <dsp:cNvPr id="0" name=""/>
        <dsp:cNvSpPr/>
      </dsp:nvSpPr>
      <dsp:spPr>
        <a:xfrm>
          <a:off x="2129814" y="2920132"/>
          <a:ext cx="2538046" cy="1269023"/>
        </a:xfrm>
        <a:prstGeom prst="roundRect">
          <a:avLst>
            <a:gd name="adj" fmla="val 10000"/>
          </a:avLst>
        </a:prstGeom>
        <a:solidFill>
          <a:srgbClr val="26226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Edward Bartholomew, President, EDC Warren County </a:t>
          </a:r>
        </a:p>
      </dsp:txBody>
      <dsp:txXfrm>
        <a:off x="2166982" y="2957300"/>
        <a:ext cx="2463710" cy="1194687"/>
      </dsp:txXfrm>
    </dsp:sp>
    <dsp:sp modelId="{947A1595-B91E-4D70-B031-AD36AC998FB9}">
      <dsp:nvSpPr>
        <dsp:cNvPr id="0" name=""/>
        <dsp:cNvSpPr/>
      </dsp:nvSpPr>
      <dsp:spPr>
        <a:xfrm>
          <a:off x="2129814" y="4379509"/>
          <a:ext cx="2538046" cy="1269023"/>
        </a:xfrm>
        <a:prstGeom prst="roundRect">
          <a:avLst>
            <a:gd name="adj" fmla="val 10000"/>
          </a:avLst>
        </a:prstGeom>
        <a:solidFill>
          <a:srgbClr val="26226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Charles Kilbourne, Trustee, The Wright Family Foundation</a:t>
          </a:r>
        </a:p>
      </dsp:txBody>
      <dsp:txXfrm>
        <a:off x="2166982" y="4416677"/>
        <a:ext cx="2463710" cy="1194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BEFE9-8887-4599-8F9D-ECD942D9F024}">
      <dsp:nvSpPr>
        <dsp:cNvPr id="0" name=""/>
        <dsp:cNvSpPr/>
      </dsp:nvSpPr>
      <dsp:spPr>
        <a:xfrm rot="5400000">
          <a:off x="2630104" y="97992"/>
          <a:ext cx="1506471" cy="1310630"/>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a:ea typeface="+mn-ea"/>
              <a:cs typeface="+mn-cs"/>
            </a:rPr>
            <a:t>$7,400+ Cost/Loan</a:t>
          </a:r>
        </a:p>
      </dsp:txBody>
      <dsp:txXfrm rot="-5400000">
        <a:off x="2932264" y="234830"/>
        <a:ext cx="902150" cy="1036955"/>
      </dsp:txXfrm>
    </dsp:sp>
    <dsp:sp modelId="{FEF98792-16CF-4377-8B50-1167B020601B}">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D2D08437-30C9-4451-BEB6-055758C70B62}">
      <dsp:nvSpPr>
        <dsp:cNvPr id="0" name=""/>
        <dsp:cNvSpPr/>
      </dsp:nvSpPr>
      <dsp:spPr>
        <a:xfrm rot="5400000">
          <a:off x="1214624" y="97992"/>
          <a:ext cx="1506471" cy="1310630"/>
        </a:xfrm>
        <a:prstGeom prst="hexagon">
          <a:avLst>
            <a:gd name="adj" fmla="val 2500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a:ea typeface="+mn-ea"/>
              <a:cs typeface="+mn-cs"/>
            </a:rPr>
            <a:t>Loan Officer Comp Plans</a:t>
          </a:r>
        </a:p>
      </dsp:txBody>
      <dsp:txXfrm rot="-5400000">
        <a:off x="1516784" y="234830"/>
        <a:ext cx="902150" cy="1036955"/>
      </dsp:txXfrm>
    </dsp:sp>
    <dsp:sp modelId="{5ACF71D9-DD3F-400C-965B-D97685F68D52}">
      <dsp:nvSpPr>
        <dsp:cNvPr id="0" name=""/>
        <dsp:cNvSpPr/>
      </dsp:nvSpPr>
      <dsp:spPr>
        <a:xfrm rot="5400000">
          <a:off x="1919652" y="1376684"/>
          <a:ext cx="1506471" cy="1310630"/>
        </a:xfrm>
        <a:prstGeom prst="hexagon">
          <a:avLst>
            <a:gd name="adj" fmla="val 2500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a:ea typeface="+mn-ea"/>
              <a:cs typeface="+mn-cs"/>
            </a:rPr>
            <a:t>“No” to loans under $100K</a:t>
          </a:r>
        </a:p>
      </dsp:txBody>
      <dsp:txXfrm rot="-5400000">
        <a:off x="2221812" y="1513522"/>
        <a:ext cx="902150" cy="1036955"/>
      </dsp:txXfrm>
    </dsp:sp>
    <dsp:sp modelId="{E5DF248A-3FA0-4E88-B81A-4F943F8DFC68}">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sp>
    <dsp:sp modelId="{E5AB8359-D010-4EE2-B47D-CED1415615E1}">
      <dsp:nvSpPr>
        <dsp:cNvPr id="0" name=""/>
        <dsp:cNvSpPr/>
      </dsp:nvSpPr>
      <dsp:spPr>
        <a:xfrm rot="5400000">
          <a:off x="3335133" y="1376684"/>
          <a:ext cx="1506471" cy="1310630"/>
        </a:xfrm>
        <a:prstGeom prst="hexagon">
          <a:avLst>
            <a:gd name="adj" fmla="val 2500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a:ea typeface="+mn-ea"/>
              <a:cs typeface="+mn-cs"/>
            </a:rPr>
            <a:t>Affordable Homes Bought by Investors</a:t>
          </a:r>
        </a:p>
      </dsp:txBody>
      <dsp:txXfrm rot="-5400000">
        <a:off x="3637293" y="1513522"/>
        <a:ext cx="902150" cy="1036955"/>
      </dsp:txXfrm>
    </dsp:sp>
    <dsp:sp modelId="{27E8DD6B-3328-4E8D-8858-7079A221E2E8}">
      <dsp:nvSpPr>
        <dsp:cNvPr id="0" name=""/>
        <dsp:cNvSpPr/>
      </dsp:nvSpPr>
      <dsp:spPr>
        <a:xfrm rot="5400000">
          <a:off x="2630104" y="2655377"/>
          <a:ext cx="1506471" cy="1310630"/>
        </a:xfrm>
        <a:prstGeom prst="hexagon">
          <a:avLst>
            <a:gd name="adj" fmla="val 2500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a:ea typeface="+mn-ea"/>
              <a:cs typeface="+mn-cs"/>
            </a:rPr>
            <a:t>DPA + LMI + FTHB = More Work</a:t>
          </a:r>
        </a:p>
      </dsp:txBody>
      <dsp:txXfrm rot="-5400000">
        <a:off x="2932264" y="2792215"/>
        <a:ext cx="902150" cy="1036955"/>
      </dsp:txXfrm>
    </dsp:sp>
    <dsp:sp modelId="{D9EC9608-C24F-444B-BD37-72921622894F}">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sp>
    <dsp:sp modelId="{084D6839-B7A5-4DCD-85B2-87E8F34DF5D1}">
      <dsp:nvSpPr>
        <dsp:cNvPr id="0" name=""/>
        <dsp:cNvSpPr/>
      </dsp:nvSpPr>
      <dsp:spPr>
        <a:xfrm rot="5400000">
          <a:off x="1214624" y="2655377"/>
          <a:ext cx="1506471" cy="1310630"/>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a:ea typeface="+mn-ea"/>
              <a:cs typeface="+mn-cs"/>
            </a:rPr>
            <a:t>CRA Not Present Everywhere</a:t>
          </a:r>
        </a:p>
      </dsp:txBody>
      <dsp:txXfrm rot="-5400000">
        <a:off x="1516784" y="2792215"/>
        <a:ext cx="902150" cy="1036955"/>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1073916-5E40-482C-87B5-B031D519DD91}" type="datetimeFigureOut">
              <a:rPr lang="en-US" smtClean="0"/>
              <a:t>9/25/2017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3597372-121E-4CF1-8063-569FAC18246F}" type="slidenum">
              <a:rPr lang="en-US" smtClean="0"/>
              <a:t>‹#›</a:t>
            </a:fld>
            <a:endParaRPr lang="en-US"/>
          </a:p>
        </p:txBody>
      </p:sp>
    </p:spTree>
    <p:extLst>
      <p:ext uri="{BB962C8B-B14F-4D97-AF65-F5344CB8AC3E}">
        <p14:creationId xmlns:p14="http://schemas.microsoft.com/office/powerpoint/2010/main" val="4075266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D95FD715-71ED-4159-A5E8-2432D07B1313}" type="datetimeFigureOut">
              <a:rPr lang="en-US" smtClean="0"/>
              <a:t>9/25/2017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A79F1F4A-F4D3-426C-9A20-26B7A296691B}" type="slidenum">
              <a:rPr lang="en-US" smtClean="0"/>
              <a:t>‹#›</a:t>
            </a:fld>
            <a:endParaRPr lang="en-US"/>
          </a:p>
        </p:txBody>
      </p:sp>
    </p:spTree>
    <p:extLst>
      <p:ext uri="{BB962C8B-B14F-4D97-AF65-F5344CB8AC3E}">
        <p14:creationId xmlns:p14="http://schemas.microsoft.com/office/powerpoint/2010/main" val="100722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1BB1952-C3B1-4473-B973-0F1DBE18DBF3}" type="slidenum">
              <a:rPr lang="en-US" smtClean="0"/>
              <a:t>24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2394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1952-C3B1-4473-B973-0F1DBE18DB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9225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1952-C3B1-4473-B973-0F1DBE18DB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6670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1952-C3B1-4473-B973-0F1DBE18DB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373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61FB9-FFDC-4148-93BC-4AB0B53911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6664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1952-C3B1-4473-B973-0F1DBE18DB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9190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1952-C3B1-4473-B973-0F1DBE18DB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8406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B1952-C3B1-4473-B973-0F1DBE18DB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7053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0DAF8E-5B5E-4FDC-9124-358DAC896BF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1BF0F-D7E7-44E6-B7C0-CE634DB84E5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50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DAF8E-5B5E-4FDC-9124-358DAC896BF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247678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DAF8E-5B5E-4FDC-9124-358DAC896BF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412372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026"/>
          <p:cNvSpPr>
            <a:spLocks noGrp="1" noChangeArrowheads="1"/>
          </p:cNvSpPr>
          <p:nvPr>
            <p:ph type="ctrTitle" hasCustomPrompt="1"/>
          </p:nvPr>
        </p:nvSpPr>
        <p:spPr>
          <a:xfrm>
            <a:off x="4184456" y="4227533"/>
            <a:ext cx="7452929" cy="804231"/>
          </a:xfrm>
          <a:prstGeom prst="rect">
            <a:avLst/>
          </a:prstGeom>
        </p:spPr>
        <p:txBody>
          <a:bodyPr lIns="0" tIns="0" rIns="0" bIns="0" anchor="b" anchorCtr="0">
            <a:normAutofit/>
          </a:bodyPr>
          <a:lstStyle>
            <a:lvl1pPr algn="r" rtl="0" eaLnBrk="0" fontAlgn="base" hangingPunct="0">
              <a:spcBef>
                <a:spcPct val="0"/>
              </a:spcBef>
              <a:spcAft>
                <a:spcPct val="0"/>
              </a:spcAft>
              <a:defRPr lang="en-US" sz="2800" b="0" kern="0" noProof="0" dirty="0" smtClean="0">
                <a:solidFill>
                  <a:srgbClr val="0070C0"/>
                </a:solidFill>
                <a:latin typeface="+mj-lt"/>
                <a:ea typeface="+mj-ea"/>
                <a:cs typeface="+mj-cs"/>
              </a:defRPr>
            </a:lvl1pPr>
          </a:lstStyle>
          <a:p>
            <a:pPr lvl="0"/>
            <a:r>
              <a:rPr lang="en-US" noProof="0" dirty="0"/>
              <a:t>Master title</a:t>
            </a:r>
          </a:p>
        </p:txBody>
      </p:sp>
      <p:sp>
        <p:nvSpPr>
          <p:cNvPr id="3" name="Text Placeholder 2"/>
          <p:cNvSpPr>
            <a:spLocks noGrp="1"/>
          </p:cNvSpPr>
          <p:nvPr>
            <p:ph type="body" sz="quarter" idx="10" hasCustomPrompt="1"/>
          </p:nvPr>
        </p:nvSpPr>
        <p:spPr>
          <a:xfrm>
            <a:off x="4199145" y="5334728"/>
            <a:ext cx="7452928" cy="358048"/>
          </a:xfrm>
          <a:prstGeom prst="rect">
            <a:avLst/>
          </a:prstGeom>
        </p:spPr>
        <p:txBody>
          <a:bodyPr lIns="0" tIns="0" rIns="0" bIns="0"/>
          <a:lstStyle>
            <a:lvl1pPr marL="0" indent="0" algn="r">
              <a:spcBef>
                <a:spcPts val="1200"/>
              </a:spcBef>
              <a:buNone/>
              <a:defRPr sz="1400" baseline="0"/>
            </a:lvl1pPr>
          </a:lstStyle>
          <a:p>
            <a:pPr algn="r">
              <a:spcBef>
                <a:spcPts val="1200"/>
              </a:spcBef>
            </a:pPr>
            <a:r>
              <a:rPr lang="en-US" sz="1800" b="0" kern="0" dirty="0"/>
              <a:t>Presenter’s Name (if needed)</a:t>
            </a:r>
          </a:p>
        </p:txBody>
      </p:sp>
      <p:sp>
        <p:nvSpPr>
          <p:cNvPr id="24" name="Text Placeholder 23"/>
          <p:cNvSpPr>
            <a:spLocks noGrp="1"/>
          </p:cNvSpPr>
          <p:nvPr>
            <p:ph type="body" sz="quarter" idx="11" hasCustomPrompt="1"/>
          </p:nvPr>
        </p:nvSpPr>
        <p:spPr>
          <a:xfrm>
            <a:off x="4200157" y="5715001"/>
            <a:ext cx="7437227" cy="297265"/>
          </a:xfrm>
          <a:prstGeom prst="rect">
            <a:avLst/>
          </a:prstGeom>
        </p:spPr>
        <p:txBody>
          <a:bodyPr lIns="0" tIns="0" rIns="0" bIns="0"/>
          <a:lstStyle>
            <a:lvl1pPr marL="0" indent="0" algn="r">
              <a:buNone/>
              <a:defRPr sz="1400"/>
            </a:lvl1pPr>
          </a:lstStyle>
          <a:p>
            <a:pPr lvl="0"/>
            <a:r>
              <a:rPr lang="en-US" dirty="0"/>
              <a:t>Day, Month, Year</a:t>
            </a:r>
          </a:p>
        </p:txBody>
      </p:sp>
    </p:spTree>
    <p:extLst>
      <p:ext uri="{BB962C8B-B14F-4D97-AF65-F5344CB8AC3E}">
        <p14:creationId xmlns:p14="http://schemas.microsoft.com/office/powerpoint/2010/main" val="341228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026"/>
          <p:cNvSpPr>
            <a:spLocks noGrp="1" noChangeArrowheads="1"/>
          </p:cNvSpPr>
          <p:nvPr>
            <p:ph type="ctrTitle" hasCustomPrompt="1"/>
          </p:nvPr>
        </p:nvSpPr>
        <p:spPr>
          <a:xfrm>
            <a:off x="4184456" y="4227533"/>
            <a:ext cx="7452929" cy="804231"/>
          </a:xfrm>
          <a:prstGeom prst="rect">
            <a:avLst/>
          </a:prstGeom>
        </p:spPr>
        <p:txBody>
          <a:bodyPr lIns="0" tIns="0" rIns="0" bIns="0" anchor="b" anchorCtr="0">
            <a:normAutofit/>
          </a:bodyPr>
          <a:lstStyle>
            <a:lvl1pPr algn="r" rtl="0" eaLnBrk="0" fontAlgn="base" hangingPunct="0">
              <a:spcBef>
                <a:spcPct val="0"/>
              </a:spcBef>
              <a:spcAft>
                <a:spcPct val="0"/>
              </a:spcAft>
              <a:defRPr lang="en-US" sz="2800" b="0" kern="0" noProof="0" dirty="0" smtClean="0">
                <a:solidFill>
                  <a:srgbClr val="0070C0"/>
                </a:solidFill>
                <a:latin typeface="+mj-lt"/>
                <a:ea typeface="+mj-ea"/>
                <a:cs typeface="+mj-cs"/>
              </a:defRPr>
            </a:lvl1pPr>
          </a:lstStyle>
          <a:p>
            <a:pPr lvl="0"/>
            <a:r>
              <a:rPr lang="en-US" noProof="0" dirty="0"/>
              <a:t>Master title</a:t>
            </a:r>
          </a:p>
        </p:txBody>
      </p:sp>
      <p:sp>
        <p:nvSpPr>
          <p:cNvPr id="3" name="Text Placeholder 2"/>
          <p:cNvSpPr>
            <a:spLocks noGrp="1"/>
          </p:cNvSpPr>
          <p:nvPr>
            <p:ph type="body" sz="quarter" idx="10" hasCustomPrompt="1"/>
          </p:nvPr>
        </p:nvSpPr>
        <p:spPr>
          <a:xfrm>
            <a:off x="4199145" y="5334728"/>
            <a:ext cx="7452928" cy="358048"/>
          </a:xfrm>
          <a:prstGeom prst="rect">
            <a:avLst/>
          </a:prstGeom>
        </p:spPr>
        <p:txBody>
          <a:bodyPr lIns="0" tIns="0" rIns="0" bIns="0"/>
          <a:lstStyle>
            <a:lvl1pPr marL="0" indent="0" algn="r">
              <a:spcBef>
                <a:spcPts val="1200"/>
              </a:spcBef>
              <a:buNone/>
              <a:defRPr sz="1400" baseline="0"/>
            </a:lvl1pPr>
          </a:lstStyle>
          <a:p>
            <a:pPr algn="r">
              <a:spcBef>
                <a:spcPts val="1200"/>
              </a:spcBef>
            </a:pPr>
            <a:r>
              <a:rPr lang="en-US" sz="1800" b="0" kern="0" dirty="0"/>
              <a:t>Presenter’s Name (if needed)</a:t>
            </a:r>
          </a:p>
        </p:txBody>
      </p:sp>
      <p:sp>
        <p:nvSpPr>
          <p:cNvPr id="24" name="Text Placeholder 23"/>
          <p:cNvSpPr>
            <a:spLocks noGrp="1"/>
          </p:cNvSpPr>
          <p:nvPr>
            <p:ph type="body" sz="quarter" idx="11" hasCustomPrompt="1"/>
          </p:nvPr>
        </p:nvSpPr>
        <p:spPr>
          <a:xfrm>
            <a:off x="4200157" y="5715001"/>
            <a:ext cx="7437227" cy="297265"/>
          </a:xfrm>
          <a:prstGeom prst="rect">
            <a:avLst/>
          </a:prstGeom>
        </p:spPr>
        <p:txBody>
          <a:bodyPr lIns="0" tIns="0" rIns="0" bIns="0"/>
          <a:lstStyle>
            <a:lvl1pPr marL="0" indent="0" algn="r">
              <a:buNone/>
              <a:defRPr sz="1400"/>
            </a:lvl1pPr>
          </a:lstStyle>
          <a:p>
            <a:pPr lvl="0"/>
            <a:r>
              <a:rPr lang="en-US" dirty="0"/>
              <a:t>Day, Month, Year</a:t>
            </a:r>
          </a:p>
        </p:txBody>
      </p:sp>
    </p:spTree>
    <p:extLst>
      <p:ext uri="{BB962C8B-B14F-4D97-AF65-F5344CB8AC3E}">
        <p14:creationId xmlns:p14="http://schemas.microsoft.com/office/powerpoint/2010/main" val="3246861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_Low Ink">
    <p:spTree>
      <p:nvGrpSpPr>
        <p:cNvPr id="1" name=""/>
        <p:cNvGrpSpPr/>
        <p:nvPr/>
      </p:nvGrpSpPr>
      <p:grpSpPr>
        <a:xfrm>
          <a:off x="0" y="0"/>
          <a:ext cx="0" cy="0"/>
          <a:chOff x="0" y="0"/>
          <a:chExt cx="0" cy="0"/>
        </a:xfrm>
      </p:grpSpPr>
      <p:sp>
        <p:nvSpPr>
          <p:cNvPr id="399364" name="Rectangle 1028"/>
          <p:cNvSpPr>
            <a:spLocks noGrp="1" noChangeArrowheads="1"/>
          </p:cNvSpPr>
          <p:nvPr>
            <p:ph type="subTitle" idx="1" hasCustomPrompt="1"/>
          </p:nvPr>
        </p:nvSpPr>
        <p:spPr>
          <a:xfrm>
            <a:off x="609600" y="3809152"/>
            <a:ext cx="7518400" cy="817932"/>
          </a:xfrm>
          <a:prstGeom prst="rect">
            <a:avLst/>
          </a:prstGeom>
        </p:spPr>
        <p:txBody>
          <a:bodyPr lIns="0" tIns="0" rIns="0" bIns="0"/>
          <a:lstStyle>
            <a:lvl1pPr marL="0" indent="0">
              <a:lnSpc>
                <a:spcPts val="2400"/>
              </a:lnSpc>
              <a:spcBef>
                <a:spcPts val="900"/>
              </a:spcBef>
              <a:buFont typeface="Wingdings" pitchFamily="2" charset="2"/>
              <a:buNone/>
              <a:defRPr sz="2200" baseline="0"/>
            </a:lvl1pPr>
          </a:lstStyle>
          <a:p>
            <a:pPr lvl="0"/>
            <a:r>
              <a:rPr lang="en-US" noProof="0" dirty="0"/>
              <a:t>Master subtitle style</a:t>
            </a:r>
          </a:p>
        </p:txBody>
      </p:sp>
      <p:cxnSp>
        <p:nvCxnSpPr>
          <p:cNvPr id="11" name="Straight Connector 10"/>
          <p:cNvCxnSpPr/>
          <p:nvPr/>
        </p:nvCxnSpPr>
        <p:spPr bwMode="auto">
          <a:xfrm>
            <a:off x="609600" y="5016407"/>
            <a:ext cx="9855200" cy="0"/>
          </a:xfrm>
          <a:prstGeom prst="line">
            <a:avLst/>
          </a:prstGeom>
          <a:solidFill>
            <a:schemeClr val="accent1"/>
          </a:solidFill>
          <a:ln w="127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026"/>
          <p:cNvSpPr>
            <a:spLocks noGrp="1" noChangeArrowheads="1"/>
          </p:cNvSpPr>
          <p:nvPr>
            <p:ph type="ctrTitle"/>
          </p:nvPr>
        </p:nvSpPr>
        <p:spPr>
          <a:xfrm>
            <a:off x="609600" y="2012731"/>
            <a:ext cx="10363200" cy="1602828"/>
          </a:xfrm>
          <a:prstGeom prst="rect">
            <a:avLst/>
          </a:prstGeom>
        </p:spPr>
        <p:txBody>
          <a:bodyPr lIns="0" tIns="0" rIns="0" bIns="0" anchor="b" anchorCtr="0"/>
          <a:lstStyle>
            <a:lvl1pPr algn="l" rtl="0" eaLnBrk="0" fontAlgn="base" hangingPunct="0">
              <a:spcBef>
                <a:spcPct val="0"/>
              </a:spcBef>
              <a:spcAft>
                <a:spcPct val="0"/>
              </a:spcAft>
              <a:defRPr lang="en-US" sz="4400" b="0" kern="0" noProof="0" dirty="0" smtClean="0">
                <a:solidFill>
                  <a:schemeClr val="bg1">
                    <a:lumMod val="50000"/>
                  </a:schemeClr>
                </a:solidFill>
                <a:latin typeface="+mj-lt"/>
                <a:ea typeface="+mj-ea"/>
                <a:cs typeface="+mj-cs"/>
              </a:defRPr>
            </a:lvl1pPr>
          </a:lstStyle>
          <a:p>
            <a:pPr lvl="0"/>
            <a:r>
              <a:rPr lang="en-US" noProof="0"/>
              <a:t>Click to edit Master title style</a:t>
            </a:r>
            <a:endParaRPr lang="en-US" noProof="0" dirty="0"/>
          </a:p>
        </p:txBody>
      </p:sp>
      <p:sp>
        <p:nvSpPr>
          <p:cNvPr id="3" name="Text Placeholder 2"/>
          <p:cNvSpPr>
            <a:spLocks noGrp="1"/>
          </p:cNvSpPr>
          <p:nvPr>
            <p:ph type="body" sz="quarter" idx="10" hasCustomPrompt="1"/>
          </p:nvPr>
        </p:nvSpPr>
        <p:spPr>
          <a:xfrm>
            <a:off x="609600" y="5211764"/>
            <a:ext cx="7518400" cy="439890"/>
          </a:xfrm>
          <a:prstGeom prst="rect">
            <a:avLst/>
          </a:prstGeom>
        </p:spPr>
        <p:txBody>
          <a:bodyPr lIns="0" tIns="0" rIns="0" bIns="0"/>
          <a:lstStyle>
            <a:lvl1pPr marL="0" indent="0">
              <a:buNone/>
              <a:defRPr sz="2000"/>
            </a:lvl1pPr>
          </a:lstStyle>
          <a:p>
            <a:r>
              <a:rPr lang="en-US" sz="2000" b="0" kern="0" dirty="0"/>
              <a:t>Presenter’s Name (if needed)</a:t>
            </a:r>
          </a:p>
        </p:txBody>
      </p:sp>
      <p:sp>
        <p:nvSpPr>
          <p:cNvPr id="14" name="Text Placeholder 2"/>
          <p:cNvSpPr>
            <a:spLocks noGrp="1"/>
          </p:cNvSpPr>
          <p:nvPr>
            <p:ph type="body" sz="quarter" idx="11" hasCustomPrompt="1"/>
          </p:nvPr>
        </p:nvSpPr>
        <p:spPr>
          <a:xfrm>
            <a:off x="609600" y="5795658"/>
            <a:ext cx="7518400" cy="439890"/>
          </a:xfrm>
          <a:prstGeom prst="rect">
            <a:avLst/>
          </a:prstGeom>
        </p:spPr>
        <p:txBody>
          <a:bodyPr lIns="0" tIns="0" rIns="0" bIns="0"/>
          <a:lstStyle>
            <a:lvl1pPr marL="0" indent="0">
              <a:buNone/>
              <a:defRPr sz="1600"/>
            </a:lvl1pPr>
          </a:lstStyle>
          <a:p>
            <a:pPr lvl="0">
              <a:spcBef>
                <a:spcPts val="1200"/>
              </a:spcBef>
            </a:pPr>
            <a:r>
              <a:rPr lang="en-US" sz="1400" kern="0" dirty="0">
                <a:solidFill>
                  <a:srgbClr val="000000"/>
                </a:solidFill>
                <a:latin typeface="+mn-lt"/>
              </a:rPr>
              <a:t>Day, Month, Year</a:t>
            </a:r>
          </a:p>
        </p:txBody>
      </p:sp>
      <p:cxnSp>
        <p:nvCxnSpPr>
          <p:cNvPr id="7" name="Straight Connector 6"/>
          <p:cNvCxnSpPr/>
          <p:nvPr userDrawn="1"/>
        </p:nvCxnSpPr>
        <p:spPr bwMode="auto">
          <a:xfrm>
            <a:off x="609600" y="5016407"/>
            <a:ext cx="10363200" cy="0"/>
          </a:xfrm>
          <a:prstGeom prst="line">
            <a:avLst/>
          </a:prstGeom>
          <a:solidFill>
            <a:schemeClr val="accent1"/>
          </a:solidFill>
          <a:ln w="12700" cap="flat" cmpd="sng" algn="ctr">
            <a:solidFill>
              <a:srgbClr val="96C83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6"/>
          <p:cNvSpPr txBox="1">
            <a:spLocks/>
          </p:cNvSpPr>
          <p:nvPr userDrawn="1"/>
        </p:nvSpPr>
        <p:spPr>
          <a:xfrm>
            <a:off x="609600" y="4700342"/>
            <a:ext cx="5630635" cy="272123"/>
          </a:xfrm>
          <a:prstGeom prst="rect">
            <a:avLst/>
          </a:prstGeom>
        </p:spPr>
        <p:txBody>
          <a:bodyPr vert="horz" lIns="0" tIns="0" rIns="0" bIns="0" rtlCol="0" anchor="ctr" anchorCtr="0">
            <a:normAutofit/>
          </a:bodyPr>
          <a:lstStyle>
            <a:lvl1pPr marL="231775" indent="-231775" algn="l" rtl="0" eaLnBrk="1" fontAlgn="base" hangingPunct="1">
              <a:lnSpc>
                <a:spcPct val="105000"/>
              </a:lnSpc>
              <a:spcBef>
                <a:spcPct val="50000"/>
              </a:spcBef>
              <a:spcAft>
                <a:spcPct val="0"/>
              </a:spcAft>
              <a:buClr>
                <a:srgbClr val="426BBA"/>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chemeClr val="accent4"/>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chemeClr val="accent4"/>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chemeClr val="accent4"/>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chemeClr val="accent4"/>
              </a:buClr>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a:lstStyle>
          <a:p>
            <a:pPr marL="0" lvl="0" indent="0">
              <a:buNone/>
            </a:pPr>
            <a:r>
              <a:rPr lang="en-US" sz="1200" b="1" cap="all" spc="110" dirty="0" err="1">
                <a:solidFill>
                  <a:srgbClr val="FF0000"/>
                </a:solidFill>
                <a:latin typeface="Arial Black" panose="020B0A04020102020204" pitchFamily="34" charset="0"/>
              </a:rPr>
              <a:t>CONFIDENTIAl</a:t>
            </a:r>
            <a:endParaRPr lang="en-US" sz="1200" b="1" cap="all" spc="11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94029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99364" name="Rectangle 1028"/>
          <p:cNvSpPr>
            <a:spLocks noGrp="1" noChangeArrowheads="1"/>
          </p:cNvSpPr>
          <p:nvPr>
            <p:ph type="subTitle" idx="1"/>
          </p:nvPr>
        </p:nvSpPr>
        <p:spPr>
          <a:xfrm>
            <a:off x="609600" y="3809152"/>
            <a:ext cx="7518400" cy="817932"/>
          </a:xfrm>
          <a:prstGeom prst="rect">
            <a:avLst/>
          </a:prstGeom>
        </p:spPr>
        <p:txBody>
          <a:bodyPr lIns="0" tIns="0" rIns="0" bIns="0"/>
          <a:lstStyle>
            <a:lvl1pPr marL="0" indent="0">
              <a:lnSpc>
                <a:spcPts val="2400"/>
              </a:lnSpc>
              <a:spcBef>
                <a:spcPts val="900"/>
              </a:spcBef>
              <a:buFont typeface="Wingdings" pitchFamily="2" charset="2"/>
              <a:buNone/>
              <a:defRPr sz="2200"/>
            </a:lvl1pPr>
          </a:lstStyle>
          <a:p>
            <a:pPr lvl="0"/>
            <a:r>
              <a:rPr lang="en-US" noProof="0"/>
              <a:t>Click to edit Master subtitle style</a:t>
            </a:r>
            <a:endParaRPr lang="en-US" noProof="0" dirty="0"/>
          </a:p>
        </p:txBody>
      </p:sp>
      <p:sp>
        <p:nvSpPr>
          <p:cNvPr id="13" name="Rectangle 1026"/>
          <p:cNvSpPr>
            <a:spLocks noGrp="1" noChangeArrowheads="1"/>
          </p:cNvSpPr>
          <p:nvPr>
            <p:ph type="ctrTitle" hasCustomPrompt="1"/>
          </p:nvPr>
        </p:nvSpPr>
        <p:spPr>
          <a:xfrm>
            <a:off x="609600" y="2012731"/>
            <a:ext cx="10363200" cy="1602828"/>
          </a:xfrm>
          <a:prstGeom prst="rect">
            <a:avLst/>
          </a:prstGeom>
        </p:spPr>
        <p:txBody>
          <a:bodyPr lIns="0" tIns="0" rIns="0" bIns="0" anchor="b" anchorCtr="0"/>
          <a:lstStyle>
            <a:lvl1pPr algn="l" rtl="0" eaLnBrk="0" fontAlgn="base" hangingPunct="0">
              <a:spcBef>
                <a:spcPct val="0"/>
              </a:spcBef>
              <a:spcAft>
                <a:spcPct val="0"/>
              </a:spcAft>
              <a:defRPr lang="en-US" sz="4400" b="0" kern="0" noProof="0" dirty="0" smtClean="0">
                <a:solidFill>
                  <a:schemeClr val="bg1">
                    <a:lumMod val="50000"/>
                  </a:schemeClr>
                </a:solidFill>
                <a:latin typeface="+mj-lt"/>
                <a:ea typeface="+mj-ea"/>
                <a:cs typeface="+mj-cs"/>
              </a:defRPr>
            </a:lvl1pPr>
          </a:lstStyle>
          <a:p>
            <a:pPr lvl="0"/>
            <a:r>
              <a:rPr lang="en-US" noProof="0" dirty="0"/>
              <a:t>Click to edit Divider title style</a:t>
            </a:r>
          </a:p>
        </p:txBody>
      </p:sp>
      <p:sp>
        <p:nvSpPr>
          <p:cNvPr id="8" name="Footer Placeholder 2"/>
          <p:cNvSpPr txBox="1">
            <a:spLocks/>
          </p:cNvSpPr>
          <p:nvPr/>
        </p:nvSpPr>
        <p:spPr>
          <a:xfrm>
            <a:off x="11149069" y="6552596"/>
            <a:ext cx="433331" cy="304800"/>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61680082-35D5-4A8A-A519-7B9EE47F489D}" type="slidenum">
              <a:rPr lang="en-US" sz="800" b="1" smtClean="0">
                <a:solidFill>
                  <a:schemeClr val="bg1">
                    <a:lumMod val="50000"/>
                  </a:schemeClr>
                </a:solidFill>
              </a:rPr>
              <a:t>‹#›</a:t>
            </a:fld>
            <a:endParaRPr lang="en-US" sz="800" b="1" dirty="0">
              <a:solidFill>
                <a:schemeClr val="bg1">
                  <a:lumMod val="50000"/>
                </a:schemeClr>
              </a:solidFill>
            </a:endParaRPr>
          </a:p>
        </p:txBody>
      </p:sp>
    </p:spTree>
    <p:extLst>
      <p:ext uri="{BB962C8B-B14F-4D97-AF65-F5344CB8AC3E}">
        <p14:creationId xmlns:p14="http://schemas.microsoft.com/office/powerpoint/2010/main" val="365080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_On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1" y="1179513"/>
            <a:ext cx="10972800" cy="5111750"/>
          </a:xfrm>
        </p:spPr>
        <p:txBody>
          <a:bodyPr>
            <a:noAutofit/>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endParaRPr lang="en-US" dirty="0"/>
          </a:p>
        </p:txBody>
      </p:sp>
      <p:sp>
        <p:nvSpPr>
          <p:cNvPr id="6" name="Footer Placeholder 8"/>
          <p:cNvSpPr txBox="1">
            <a:spLocks/>
          </p:cNvSpPr>
          <p:nvPr/>
        </p:nvSpPr>
        <p:spPr>
          <a:xfrm>
            <a:off x="11176000" y="6557616"/>
            <a:ext cx="406401" cy="280929"/>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E04718E1-3EAF-4C3A-8757-5432494C808F}" type="slidenum">
              <a:rPr lang="en-US" sz="900" b="1" smtClean="0">
                <a:solidFill>
                  <a:schemeClr val="bg1">
                    <a:lumMod val="50000"/>
                  </a:schemeClr>
                </a:solidFill>
              </a:rPr>
              <a:t>‹#›</a:t>
            </a:fld>
            <a:endParaRPr lang="en-US" sz="900" b="1" dirty="0">
              <a:solidFill>
                <a:schemeClr val="bg1">
                  <a:lumMod val="50000"/>
                </a:schemeClr>
              </a:solidFill>
            </a:endParaRPr>
          </a:p>
        </p:txBody>
      </p:sp>
    </p:spTree>
    <p:extLst>
      <p:ext uri="{BB962C8B-B14F-4D97-AF65-F5344CB8AC3E}">
        <p14:creationId xmlns:p14="http://schemas.microsoft.com/office/powerpoint/2010/main" val="1644638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_Two Column">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6257583" y="1179514"/>
            <a:ext cx="5324819" cy="5100637"/>
          </a:xfrm>
        </p:spPr>
        <p:txBody>
          <a:bodyPr>
            <a:noAutofit/>
          </a:bodyPr>
          <a:lstStyle>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7"/>
          <p:cNvSpPr>
            <a:spLocks noGrp="1"/>
          </p:cNvSpPr>
          <p:nvPr>
            <p:ph sz="quarter" idx="15"/>
          </p:nvPr>
        </p:nvSpPr>
        <p:spPr>
          <a:xfrm>
            <a:off x="609601" y="1179514"/>
            <a:ext cx="5339636" cy="5100637"/>
          </a:xfrm>
        </p:spPr>
        <p:txBody>
          <a:bodyPr>
            <a:noAutofit/>
          </a:bodyPr>
          <a:lstStyle>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txBox="1">
            <a:spLocks/>
          </p:cNvSpPr>
          <p:nvPr/>
        </p:nvSpPr>
        <p:spPr>
          <a:xfrm>
            <a:off x="8334872" y="6557616"/>
            <a:ext cx="3247528" cy="280929"/>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093A8DC1-DA98-4EB2-8777-1E0303787159}" type="slidenum">
              <a:rPr lang="en-US" sz="900" b="1" smtClean="0">
                <a:solidFill>
                  <a:schemeClr val="bg1">
                    <a:lumMod val="50000"/>
                  </a:schemeClr>
                </a:solidFill>
              </a:rPr>
              <a:t>‹#›</a:t>
            </a:fld>
            <a:endParaRPr lang="en-US" sz="900" b="1" dirty="0">
              <a:solidFill>
                <a:schemeClr val="bg1">
                  <a:lumMod val="50000"/>
                </a:scheme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155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sion 2016 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464733" y="225426"/>
            <a:ext cx="10420351" cy="99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033879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56218B-F50E-564A-84BD-8841E9172068}"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791096-5C71-8844-AA59-3D832E8DE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11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DAF8E-5B5E-4FDC-9124-358DAC896BF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1684507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Logo">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926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3" name="Picture 2" descr="16_Springboard_Center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5111" y="267386"/>
            <a:ext cx="8308423" cy="6231317"/>
          </a:xfrm>
          <a:prstGeom prst="rect">
            <a:avLst/>
          </a:prstGeom>
        </p:spPr>
      </p:pic>
    </p:spTree>
    <p:extLst>
      <p:ext uri="{BB962C8B-B14F-4D97-AF65-F5344CB8AC3E}">
        <p14:creationId xmlns:p14="http://schemas.microsoft.com/office/powerpoint/2010/main" val="1276218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9264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7" name="Text Placeholder 6"/>
          <p:cNvSpPr>
            <a:spLocks noGrp="1"/>
          </p:cNvSpPr>
          <p:nvPr>
            <p:ph type="body" sz="quarter" idx="13" hasCustomPrompt="1"/>
          </p:nvPr>
        </p:nvSpPr>
        <p:spPr>
          <a:xfrm>
            <a:off x="609600" y="2322905"/>
            <a:ext cx="10972800" cy="1328567"/>
          </a:xfrm>
        </p:spPr>
        <p:txBody>
          <a:bodyPr>
            <a:normAutofit/>
          </a:bodyPr>
          <a:lstStyle>
            <a:lvl1pPr marL="0" indent="0" algn="ctr">
              <a:buNone/>
              <a:defRPr sz="3600" b="1" i="0" spc="200" baseline="0">
                <a:solidFill>
                  <a:schemeClr val="bg1"/>
                </a:solidFill>
                <a:latin typeface="Brandon Text Bold"/>
                <a:cs typeface="Brandon Text Bold"/>
              </a:defRPr>
            </a:lvl1pPr>
          </a:lstStyle>
          <a:p>
            <a:pPr lvl="0"/>
            <a:r>
              <a:rPr lang="en-US" dirty="0"/>
              <a:t>TITLE SLIDE</a:t>
            </a:r>
          </a:p>
        </p:txBody>
      </p:sp>
      <p:pic>
        <p:nvPicPr>
          <p:cNvPr id="2" name="Picture 1" descr="16_Springboard_Red_White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959" y="2799183"/>
            <a:ext cx="7406000" cy="5554500"/>
          </a:xfrm>
          <a:prstGeom prst="rect">
            <a:avLst/>
          </a:prstGeom>
        </p:spPr>
      </p:pic>
    </p:spTree>
    <p:extLst>
      <p:ext uri="{BB962C8B-B14F-4D97-AF65-F5344CB8AC3E}">
        <p14:creationId xmlns:p14="http://schemas.microsoft.com/office/powerpoint/2010/main" val="190013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Rectangle 5"/>
          <p:cNvSpPr/>
          <p:nvPr userDrawn="1"/>
        </p:nvSpPr>
        <p:spPr>
          <a:xfrm>
            <a:off x="8737602" y="1"/>
            <a:ext cx="3454399" cy="6858000"/>
          </a:xfrm>
          <a:prstGeom prst="rect">
            <a:avLst/>
          </a:prstGeom>
          <a:solidFill>
            <a:srgbClr val="09264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8" name="Title 1"/>
          <p:cNvSpPr txBox="1">
            <a:spLocks/>
          </p:cNvSpPr>
          <p:nvPr userDrawn="1"/>
        </p:nvSpPr>
        <p:spPr>
          <a:xfrm>
            <a:off x="609600" y="1303502"/>
            <a:ext cx="6534197" cy="125336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0" i="0" kern="1200" baseline="0">
                <a:solidFill>
                  <a:srgbClr val="09264E"/>
                </a:solidFill>
                <a:latin typeface="Brandon Text Regular"/>
                <a:ea typeface="+mj-ea"/>
                <a:cs typeface="Brandon Text Regular"/>
              </a:defRPr>
            </a:lvl1pPr>
          </a:lstStyle>
          <a:p>
            <a:r>
              <a:rPr lang="en-US" sz="3200" dirty="0"/>
              <a:t>Table of Contents</a:t>
            </a:r>
          </a:p>
        </p:txBody>
      </p:sp>
      <p:pic>
        <p:nvPicPr>
          <p:cNvPr id="3" name="Picture 2" descr="16_Springboard_Center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582" y="4367982"/>
            <a:ext cx="3454399" cy="2590799"/>
          </a:xfrm>
          <a:prstGeom prst="rect">
            <a:avLst/>
          </a:prstGeom>
        </p:spPr>
      </p:pic>
      <p:sp>
        <p:nvSpPr>
          <p:cNvPr id="5" name="Text Placeholder 4"/>
          <p:cNvSpPr>
            <a:spLocks noGrp="1"/>
          </p:cNvSpPr>
          <p:nvPr>
            <p:ph type="body" sz="quarter" idx="10" hasCustomPrompt="1"/>
          </p:nvPr>
        </p:nvSpPr>
        <p:spPr>
          <a:xfrm>
            <a:off x="1192046" y="2807378"/>
            <a:ext cx="6996300" cy="3292337"/>
          </a:xfrm>
        </p:spPr>
        <p:txBody>
          <a:bodyPr>
            <a:normAutofit/>
          </a:bodyPr>
          <a:lstStyle>
            <a:lvl1pPr marL="0" indent="0">
              <a:buNone/>
              <a:defRPr sz="1800" baseline="0">
                <a:solidFill>
                  <a:srgbClr val="DA151E"/>
                </a:solidFill>
                <a:latin typeface="Brandon Text Regular"/>
                <a:cs typeface="Brandon Text Regular"/>
              </a:defRPr>
            </a:lvl1pPr>
            <a:lvl5pPr marL="1828800" indent="0">
              <a:buNone/>
              <a:defRPr/>
            </a:lvl5pPr>
          </a:lstStyle>
          <a:p>
            <a:pPr lvl="0"/>
            <a:r>
              <a:rPr lang="en-US" dirty="0"/>
              <a:t>Title Slide	</a:t>
            </a:r>
            <a:r>
              <a:rPr lang="is-IS" dirty="0"/>
              <a:t>….....................  1</a:t>
            </a:r>
            <a:endParaRPr lang="en-US" dirty="0"/>
          </a:p>
          <a:p>
            <a:pPr lvl="0"/>
            <a:r>
              <a:rPr lang="en-US" dirty="0"/>
              <a:t>Intro	...</a:t>
            </a:r>
            <a:r>
              <a:rPr lang="is-IS" dirty="0"/>
              <a:t>.............................  2</a:t>
            </a:r>
            <a:endParaRPr lang="en-US" dirty="0"/>
          </a:p>
          <a:p>
            <a:pPr lvl="0"/>
            <a:r>
              <a:rPr lang="en-US" dirty="0"/>
              <a:t>First Topic	...</a:t>
            </a:r>
            <a:r>
              <a:rPr lang="is-IS" dirty="0"/>
              <a:t>.....................  3</a:t>
            </a:r>
            <a:endParaRPr lang="en-US" dirty="0"/>
          </a:p>
          <a:p>
            <a:pPr lvl="0"/>
            <a:r>
              <a:rPr lang="en-US" dirty="0"/>
              <a:t>Thank You	...</a:t>
            </a:r>
            <a:r>
              <a:rPr lang="is-IS" dirty="0"/>
              <a:t>.....................  4</a:t>
            </a:r>
            <a:endParaRPr lang="en-US" dirty="0"/>
          </a:p>
        </p:txBody>
      </p:sp>
    </p:spTree>
    <p:extLst>
      <p:ext uri="{BB962C8B-B14F-4D97-AF65-F5344CB8AC3E}">
        <p14:creationId xmlns:p14="http://schemas.microsoft.com/office/powerpoint/2010/main" val="154968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Major">
    <p:spTree>
      <p:nvGrpSpPr>
        <p:cNvPr id="1" name=""/>
        <p:cNvGrpSpPr/>
        <p:nvPr/>
      </p:nvGrpSpPr>
      <p:grpSpPr>
        <a:xfrm>
          <a:off x="0" y="0"/>
          <a:ext cx="0" cy="0"/>
          <a:chOff x="0" y="0"/>
          <a:chExt cx="0" cy="0"/>
        </a:xfrm>
      </p:grpSpPr>
      <p:sp>
        <p:nvSpPr>
          <p:cNvPr id="9" name="Rectangle 8"/>
          <p:cNvSpPr/>
          <p:nvPr userDrawn="1"/>
        </p:nvSpPr>
        <p:spPr>
          <a:xfrm>
            <a:off x="0" y="1"/>
            <a:ext cx="12192000" cy="5964653"/>
          </a:xfrm>
          <a:prstGeom prst="rect">
            <a:avLst/>
          </a:prstGeom>
          <a:solidFill>
            <a:srgbClr val="DA1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DA151E"/>
              </a:solidFill>
            </a:endParaRPr>
          </a:p>
        </p:txBody>
      </p:sp>
      <p:sp>
        <p:nvSpPr>
          <p:cNvPr id="7" name="Text Placeholder 6"/>
          <p:cNvSpPr>
            <a:spLocks noGrp="1"/>
          </p:cNvSpPr>
          <p:nvPr>
            <p:ph type="body" sz="quarter" idx="13" hasCustomPrompt="1"/>
          </p:nvPr>
        </p:nvSpPr>
        <p:spPr>
          <a:xfrm>
            <a:off x="609600" y="2197569"/>
            <a:ext cx="10972800" cy="735308"/>
          </a:xfrm>
        </p:spPr>
        <p:txBody>
          <a:bodyPr>
            <a:normAutofit/>
          </a:bodyPr>
          <a:lstStyle>
            <a:lvl1pPr marL="0" indent="0" algn="ctr">
              <a:buNone/>
              <a:defRPr sz="3600" b="1" i="0" spc="200" baseline="0">
                <a:solidFill>
                  <a:schemeClr val="bg1"/>
                </a:solidFill>
                <a:latin typeface="Brandon Text Bold"/>
                <a:cs typeface="Brandon Text Bold"/>
              </a:defRPr>
            </a:lvl1pPr>
          </a:lstStyle>
          <a:p>
            <a:pPr lvl="0"/>
            <a:r>
              <a:rPr lang="en-US" dirty="0"/>
              <a:t>TITLE SLIDE</a:t>
            </a:r>
          </a:p>
        </p:txBody>
      </p:sp>
      <p:pic>
        <p:nvPicPr>
          <p:cNvPr id="5" name="Picture 4"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22" y="5479703"/>
            <a:ext cx="2517777" cy="1853578"/>
          </a:xfrm>
          <a:prstGeom prst="rect">
            <a:avLst/>
          </a:prstGeom>
        </p:spPr>
      </p:pic>
      <p:sp>
        <p:nvSpPr>
          <p:cNvPr id="6" name="TextBox 5"/>
          <p:cNvSpPr txBox="1"/>
          <p:nvPr userDrawn="1"/>
        </p:nvSpPr>
        <p:spPr>
          <a:xfrm>
            <a:off x="6951723" y="6383820"/>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
        <p:nvSpPr>
          <p:cNvPr id="8" name="Text Placeholder 6"/>
          <p:cNvSpPr>
            <a:spLocks noGrp="1"/>
          </p:cNvSpPr>
          <p:nvPr>
            <p:ph type="body" sz="quarter" idx="14" hasCustomPrompt="1"/>
          </p:nvPr>
        </p:nvSpPr>
        <p:spPr>
          <a:xfrm>
            <a:off x="609600" y="2792827"/>
            <a:ext cx="10972800" cy="735308"/>
          </a:xfrm>
        </p:spPr>
        <p:txBody>
          <a:bodyPr>
            <a:normAutofit/>
          </a:bodyPr>
          <a:lstStyle>
            <a:lvl1pPr marL="0" indent="0" algn="ctr">
              <a:buNone/>
              <a:defRPr sz="2800" b="0" i="0" spc="200" baseline="0">
                <a:solidFill>
                  <a:srgbClr val="09264E"/>
                </a:solidFill>
                <a:latin typeface="Brandon Text Bold"/>
                <a:cs typeface="Brandon Text Bold"/>
              </a:defRPr>
            </a:lvl1pPr>
          </a:lstStyle>
          <a:p>
            <a:pPr lvl="0"/>
            <a:r>
              <a:rPr lang="en-US" dirty="0"/>
              <a:t>Secondary Title</a:t>
            </a:r>
          </a:p>
        </p:txBody>
      </p:sp>
      <p:pic>
        <p:nvPicPr>
          <p:cNvPr id="10" name="Picture 9" descr="16_Springboard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001" y="3325596"/>
            <a:ext cx="4111836" cy="3027118"/>
          </a:xfrm>
          <a:prstGeom prst="rect">
            <a:avLst/>
          </a:prstGeom>
        </p:spPr>
      </p:pic>
    </p:spTree>
    <p:extLst>
      <p:ext uri="{BB962C8B-B14F-4D97-AF65-F5344CB8AC3E}">
        <p14:creationId xmlns:p14="http://schemas.microsoft.com/office/powerpoint/2010/main" val="3765169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sition Minor">
    <p:spTree>
      <p:nvGrpSpPr>
        <p:cNvPr id="1" name=""/>
        <p:cNvGrpSpPr/>
        <p:nvPr/>
      </p:nvGrpSpPr>
      <p:grpSpPr>
        <a:xfrm>
          <a:off x="0" y="0"/>
          <a:ext cx="0" cy="0"/>
          <a:chOff x="0" y="0"/>
          <a:chExt cx="0" cy="0"/>
        </a:xfrm>
      </p:grpSpPr>
      <p:sp>
        <p:nvSpPr>
          <p:cNvPr id="9" name="Rectangle 8"/>
          <p:cNvSpPr/>
          <p:nvPr userDrawn="1"/>
        </p:nvSpPr>
        <p:spPr>
          <a:xfrm>
            <a:off x="0" y="1"/>
            <a:ext cx="12192000" cy="492991"/>
          </a:xfrm>
          <a:prstGeom prst="rect">
            <a:avLst/>
          </a:prstGeom>
          <a:solidFill>
            <a:srgbClr val="0926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DA151E"/>
              </a:solidFill>
            </a:endParaRPr>
          </a:p>
        </p:txBody>
      </p:sp>
      <p:sp>
        <p:nvSpPr>
          <p:cNvPr id="7" name="Text Placeholder 6"/>
          <p:cNvSpPr>
            <a:spLocks noGrp="1"/>
          </p:cNvSpPr>
          <p:nvPr>
            <p:ph type="body" sz="quarter" idx="13" hasCustomPrompt="1"/>
          </p:nvPr>
        </p:nvSpPr>
        <p:spPr>
          <a:xfrm>
            <a:off x="609600" y="2197569"/>
            <a:ext cx="10972800" cy="735308"/>
          </a:xfrm>
        </p:spPr>
        <p:txBody>
          <a:bodyPr>
            <a:normAutofit/>
          </a:bodyPr>
          <a:lstStyle>
            <a:lvl1pPr marL="0" indent="0" algn="ctr">
              <a:buNone/>
              <a:defRPr sz="3600" b="1" i="0" spc="200" baseline="0">
                <a:solidFill>
                  <a:srgbClr val="09264E"/>
                </a:solidFill>
                <a:latin typeface="Brandon Text Bold"/>
                <a:cs typeface="Brandon Text Bold"/>
              </a:defRPr>
            </a:lvl1pPr>
          </a:lstStyle>
          <a:p>
            <a:pPr lvl="0"/>
            <a:r>
              <a:rPr lang="en-US" dirty="0"/>
              <a:t>TITLE SLIDE</a:t>
            </a:r>
          </a:p>
        </p:txBody>
      </p:sp>
      <p:pic>
        <p:nvPicPr>
          <p:cNvPr id="5" name="Picture 4"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22" y="5479703"/>
            <a:ext cx="2517777" cy="1853578"/>
          </a:xfrm>
          <a:prstGeom prst="rect">
            <a:avLst/>
          </a:prstGeom>
        </p:spPr>
      </p:pic>
      <p:sp>
        <p:nvSpPr>
          <p:cNvPr id="6" name="TextBox 5"/>
          <p:cNvSpPr txBox="1"/>
          <p:nvPr userDrawn="1"/>
        </p:nvSpPr>
        <p:spPr>
          <a:xfrm>
            <a:off x="6951723" y="6383820"/>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
        <p:nvSpPr>
          <p:cNvPr id="8" name="Text Placeholder 6"/>
          <p:cNvSpPr>
            <a:spLocks noGrp="1"/>
          </p:cNvSpPr>
          <p:nvPr>
            <p:ph type="body" sz="quarter" idx="14" hasCustomPrompt="1"/>
          </p:nvPr>
        </p:nvSpPr>
        <p:spPr>
          <a:xfrm>
            <a:off x="609600" y="2792827"/>
            <a:ext cx="10972800" cy="735308"/>
          </a:xfrm>
        </p:spPr>
        <p:txBody>
          <a:bodyPr>
            <a:normAutofit/>
          </a:bodyPr>
          <a:lstStyle>
            <a:lvl1pPr marL="0" indent="0" algn="ctr">
              <a:buNone/>
              <a:defRPr sz="2800" b="0" i="0" spc="200" baseline="0">
                <a:solidFill>
                  <a:srgbClr val="DA151E"/>
                </a:solidFill>
                <a:latin typeface="Brandon Text Bold"/>
                <a:cs typeface="Brandon Text Bold"/>
              </a:defRPr>
            </a:lvl1pPr>
          </a:lstStyle>
          <a:p>
            <a:pPr lvl="0"/>
            <a:r>
              <a:rPr lang="en-US" dirty="0"/>
              <a:t>Secondary Title</a:t>
            </a:r>
          </a:p>
        </p:txBody>
      </p:sp>
    </p:spTree>
    <p:extLst>
      <p:ext uri="{BB962C8B-B14F-4D97-AF65-F5344CB8AC3E}">
        <p14:creationId xmlns:p14="http://schemas.microsoft.com/office/powerpoint/2010/main" val="3198072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693529"/>
            <a:ext cx="10972800" cy="5356434"/>
          </a:xfrm>
        </p:spPr>
        <p:txBody>
          <a:bodyPr/>
          <a:lstStyle>
            <a:lvl1pPr marL="0" indent="0">
              <a:buNone/>
              <a:defRPr b="1" i="0">
                <a:solidFill>
                  <a:srgbClr val="09264E"/>
                </a:solidFill>
                <a:latin typeface="Brandon Text Bold"/>
                <a:cs typeface="Brandon Text Bold"/>
              </a:defRPr>
            </a:lvl1pPr>
            <a:lvl2pPr marL="457200" indent="0">
              <a:buNone/>
              <a:defRPr>
                <a:latin typeface="Brandon Text Regular"/>
                <a:cs typeface="Brandon Text Regular"/>
              </a:defRPr>
            </a:lvl2pPr>
            <a:lvl3pPr marL="914400" indent="0">
              <a:buNone/>
              <a:defRPr>
                <a:latin typeface="Brandon Text Regular"/>
                <a:cs typeface="Brandon Text Regular"/>
              </a:defRPr>
            </a:lvl3pPr>
            <a:lvl4pPr marL="1371600" indent="0">
              <a:buNone/>
              <a:defRPr>
                <a:latin typeface="Brandon Text Regular"/>
                <a:cs typeface="Brandon Text Regular"/>
              </a:defRPr>
            </a:lvl4pPr>
            <a:lvl5pPr marL="1828800" indent="0">
              <a:buNone/>
              <a:defRPr>
                <a:latin typeface="Brandon Text Regular"/>
                <a:cs typeface="Brandon T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04" y="5479697"/>
            <a:ext cx="2517777" cy="1853578"/>
          </a:xfrm>
          <a:prstGeom prst="rect">
            <a:avLst/>
          </a:prstGeom>
        </p:spPr>
      </p:pic>
      <p:sp>
        <p:nvSpPr>
          <p:cNvPr id="9" name="TextBox 8"/>
          <p:cNvSpPr txBox="1"/>
          <p:nvPr userDrawn="1"/>
        </p:nvSpPr>
        <p:spPr>
          <a:xfrm>
            <a:off x="6974015" y="6383814"/>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Tree>
    <p:extLst>
      <p:ext uri="{BB962C8B-B14F-4D97-AF65-F5344CB8AC3E}">
        <p14:creationId xmlns:p14="http://schemas.microsoft.com/office/powerpoint/2010/main" val="890758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693530"/>
            <a:ext cx="10972800" cy="869000"/>
          </a:xfrm>
        </p:spPr>
        <p:txBody>
          <a:bodyPr/>
          <a:lstStyle>
            <a:lvl1pPr marL="0" indent="0" algn="ctr">
              <a:buNone/>
              <a:defRPr b="1" i="0">
                <a:solidFill>
                  <a:srgbClr val="09264E"/>
                </a:solidFill>
                <a:latin typeface="Brandon Text Bold"/>
                <a:cs typeface="Brandon Text Bold"/>
              </a:defRPr>
            </a:lvl1pPr>
            <a:lvl2pPr marL="457200" indent="0">
              <a:buNone/>
              <a:defRPr>
                <a:latin typeface="Brandon Text Regular"/>
                <a:cs typeface="Brandon Text Regular"/>
              </a:defRPr>
            </a:lvl2pPr>
            <a:lvl3pPr marL="914400" indent="0">
              <a:buNone/>
              <a:defRPr>
                <a:latin typeface="Brandon Text Regular"/>
                <a:cs typeface="Brandon Text Regular"/>
              </a:defRPr>
            </a:lvl3pPr>
            <a:lvl4pPr marL="1371600" indent="0">
              <a:buNone/>
              <a:defRPr>
                <a:latin typeface="Brandon Text Regular"/>
                <a:cs typeface="Brandon Text Regular"/>
              </a:defRPr>
            </a:lvl4pPr>
            <a:lvl5pPr marL="1828800" indent="0">
              <a:buNone/>
              <a:defRPr>
                <a:latin typeface="Brandon Text Regular"/>
                <a:cs typeface="Brandon Text Regular"/>
              </a:defRPr>
            </a:lvl5pPr>
          </a:lstStyle>
          <a:p>
            <a:pPr lvl="0"/>
            <a:r>
              <a:rPr lang="en-US" dirty="0"/>
              <a:t>Click to edit Master text styles</a:t>
            </a:r>
          </a:p>
        </p:txBody>
      </p:sp>
      <p:pic>
        <p:nvPicPr>
          <p:cNvPr id="8" name="Picture 7"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22" y="5479697"/>
            <a:ext cx="2517777" cy="1853578"/>
          </a:xfrm>
          <a:prstGeom prst="rect">
            <a:avLst/>
          </a:prstGeom>
        </p:spPr>
      </p:pic>
      <p:sp>
        <p:nvSpPr>
          <p:cNvPr id="9" name="TextBox 8"/>
          <p:cNvSpPr txBox="1"/>
          <p:nvPr userDrawn="1"/>
        </p:nvSpPr>
        <p:spPr>
          <a:xfrm>
            <a:off x="6985143" y="6392170"/>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
        <p:nvSpPr>
          <p:cNvPr id="3" name="Text Placeholder 2"/>
          <p:cNvSpPr>
            <a:spLocks noGrp="1"/>
          </p:cNvSpPr>
          <p:nvPr>
            <p:ph type="body" sz="quarter" idx="14" hasCustomPrompt="1"/>
          </p:nvPr>
        </p:nvSpPr>
        <p:spPr>
          <a:xfrm>
            <a:off x="609601" y="1738313"/>
            <a:ext cx="5294921" cy="3943350"/>
          </a:xfrm>
        </p:spPr>
        <p:txBody>
          <a:bodyPr>
            <a:normAutofit/>
          </a:bodyPr>
          <a:lstStyle>
            <a:lvl1pPr marL="0" indent="0">
              <a:lnSpc>
                <a:spcPct val="120000"/>
              </a:lnSpc>
              <a:buNone/>
              <a:defRPr sz="1600">
                <a:latin typeface="Brandon Text Regular"/>
                <a:cs typeface="Brandon Text Regular"/>
              </a:defRPr>
            </a:lvl1pPr>
            <a:lvl5pPr marL="18288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0" name="Text Placeholder 2"/>
          <p:cNvSpPr>
            <a:spLocks noGrp="1"/>
          </p:cNvSpPr>
          <p:nvPr>
            <p:ph type="body" sz="quarter" idx="15" hasCustomPrompt="1"/>
          </p:nvPr>
        </p:nvSpPr>
        <p:spPr>
          <a:xfrm>
            <a:off x="6287480" y="1738313"/>
            <a:ext cx="5294921" cy="3943350"/>
          </a:xfrm>
        </p:spPr>
        <p:txBody>
          <a:bodyPr>
            <a:normAutofit/>
          </a:bodyPr>
          <a:lstStyle>
            <a:lvl1pPr marL="0" indent="0">
              <a:lnSpc>
                <a:spcPct val="120000"/>
              </a:lnSpc>
              <a:buNone/>
              <a:defRPr sz="1600">
                <a:latin typeface="Brandon Text Regular"/>
                <a:cs typeface="Brandon Text Regular"/>
              </a:defRPr>
            </a:lvl1pPr>
            <a:lvl5pPr marL="18288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Tree>
    <p:extLst>
      <p:ext uri="{BB962C8B-B14F-4D97-AF65-F5344CB8AC3E}">
        <p14:creationId xmlns:p14="http://schemas.microsoft.com/office/powerpoint/2010/main" val="2356165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798947" y="693529"/>
            <a:ext cx="7783453" cy="5356434"/>
          </a:xfrm>
        </p:spPr>
        <p:txBody>
          <a:bodyPr/>
          <a:lstStyle>
            <a:lvl1pPr marL="0" indent="0">
              <a:buNone/>
              <a:defRPr b="1" i="0">
                <a:solidFill>
                  <a:srgbClr val="09264E"/>
                </a:solidFill>
                <a:latin typeface="Brandon Text Bold"/>
                <a:cs typeface="Brandon Text Bold"/>
              </a:defRPr>
            </a:lvl1pPr>
            <a:lvl2pPr marL="457200" indent="0">
              <a:buNone/>
              <a:defRPr>
                <a:latin typeface="Brandon Text Regular"/>
                <a:cs typeface="Brandon Text Regular"/>
              </a:defRPr>
            </a:lvl2pPr>
            <a:lvl3pPr marL="914400" indent="0">
              <a:buNone/>
              <a:defRPr>
                <a:latin typeface="Brandon Text Regular"/>
                <a:cs typeface="Brandon Text Regular"/>
              </a:defRPr>
            </a:lvl3pPr>
            <a:lvl4pPr marL="1371600" indent="0">
              <a:buNone/>
              <a:defRPr>
                <a:latin typeface="Brandon Text Regular"/>
                <a:cs typeface="Brandon Text Regular"/>
              </a:defRPr>
            </a:lvl4pPr>
            <a:lvl5pPr marL="1828800" indent="0">
              <a:buNone/>
              <a:defRPr>
                <a:latin typeface="Brandon Text Regular"/>
                <a:cs typeface="Brandon Text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04" y="5479697"/>
            <a:ext cx="2517777" cy="1853578"/>
          </a:xfrm>
          <a:prstGeom prst="rect">
            <a:avLst/>
          </a:prstGeom>
        </p:spPr>
      </p:pic>
      <p:sp>
        <p:nvSpPr>
          <p:cNvPr id="9" name="TextBox 8"/>
          <p:cNvSpPr txBox="1"/>
          <p:nvPr userDrawn="1"/>
        </p:nvSpPr>
        <p:spPr>
          <a:xfrm>
            <a:off x="6974015" y="6383814"/>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
        <p:nvSpPr>
          <p:cNvPr id="3" name="Picture Placeholder 2"/>
          <p:cNvSpPr>
            <a:spLocks noGrp="1"/>
          </p:cNvSpPr>
          <p:nvPr>
            <p:ph type="pic" sz="quarter" idx="14" hasCustomPrompt="1"/>
          </p:nvPr>
        </p:nvSpPr>
        <p:spPr>
          <a:xfrm>
            <a:off x="512234" y="693738"/>
            <a:ext cx="3018367" cy="2615148"/>
          </a:xfrm>
        </p:spPr>
        <p:txBody>
          <a:bodyPr anchor="ctr">
            <a:normAutofit/>
          </a:bodyPr>
          <a:lstStyle>
            <a:lvl1pPr marL="0" indent="0" algn="ctr">
              <a:buNone/>
              <a:defRPr sz="2000">
                <a:solidFill>
                  <a:srgbClr val="A6A6A6"/>
                </a:solidFill>
                <a:latin typeface="Brandon Text Regular"/>
                <a:cs typeface="Brandon Text Regular"/>
              </a:defRPr>
            </a:lvl1pPr>
          </a:lstStyle>
          <a:p>
            <a:r>
              <a:rPr lang="en-US" dirty="0"/>
              <a:t>Photo Place Holder</a:t>
            </a:r>
          </a:p>
        </p:txBody>
      </p:sp>
      <p:sp>
        <p:nvSpPr>
          <p:cNvPr id="10" name="Picture Placeholder 2"/>
          <p:cNvSpPr>
            <a:spLocks noGrp="1"/>
          </p:cNvSpPr>
          <p:nvPr>
            <p:ph type="pic" sz="quarter" idx="15" hasCustomPrompt="1"/>
          </p:nvPr>
        </p:nvSpPr>
        <p:spPr>
          <a:xfrm>
            <a:off x="512234" y="3509425"/>
            <a:ext cx="3018367" cy="2540539"/>
          </a:xfrm>
        </p:spPr>
        <p:txBody>
          <a:bodyPr anchor="ctr">
            <a:normAutofit/>
          </a:bodyPr>
          <a:lstStyle>
            <a:lvl1pPr marL="0" indent="0" algn="ctr">
              <a:buNone/>
              <a:defRPr sz="2000">
                <a:solidFill>
                  <a:srgbClr val="A6A6A6"/>
                </a:solidFill>
                <a:latin typeface="Brandon Text Regular"/>
                <a:cs typeface="Brandon Text Regular"/>
              </a:defRPr>
            </a:lvl1pPr>
          </a:lstStyle>
          <a:p>
            <a:r>
              <a:rPr lang="en-US" dirty="0"/>
              <a:t>Photo Place Holder</a:t>
            </a:r>
          </a:p>
        </p:txBody>
      </p:sp>
    </p:spTree>
    <p:extLst>
      <p:ext uri="{BB962C8B-B14F-4D97-AF65-F5344CB8AC3E}">
        <p14:creationId xmlns:p14="http://schemas.microsoft.com/office/powerpoint/2010/main" val="4214868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693530"/>
            <a:ext cx="10972800" cy="869000"/>
          </a:xfrm>
        </p:spPr>
        <p:txBody>
          <a:bodyPr/>
          <a:lstStyle>
            <a:lvl1pPr marL="0" indent="0" algn="ctr">
              <a:buNone/>
              <a:defRPr b="1" i="0">
                <a:solidFill>
                  <a:srgbClr val="09264E"/>
                </a:solidFill>
                <a:latin typeface="Brandon Text Bold"/>
                <a:cs typeface="Brandon Text Bold"/>
              </a:defRPr>
            </a:lvl1pPr>
            <a:lvl2pPr marL="457200" indent="0">
              <a:buNone/>
              <a:defRPr>
                <a:latin typeface="Brandon Text Regular"/>
                <a:cs typeface="Brandon Text Regular"/>
              </a:defRPr>
            </a:lvl2pPr>
            <a:lvl3pPr marL="914400" indent="0">
              <a:buNone/>
              <a:defRPr>
                <a:latin typeface="Brandon Text Regular"/>
                <a:cs typeface="Brandon Text Regular"/>
              </a:defRPr>
            </a:lvl3pPr>
            <a:lvl4pPr marL="1371600" indent="0">
              <a:buNone/>
              <a:defRPr>
                <a:latin typeface="Brandon Text Regular"/>
                <a:cs typeface="Brandon Text Regular"/>
              </a:defRPr>
            </a:lvl4pPr>
            <a:lvl5pPr marL="1828800" indent="0">
              <a:buNone/>
              <a:defRPr>
                <a:latin typeface="Brandon Text Regular"/>
                <a:cs typeface="Brandon Text Regular"/>
              </a:defRPr>
            </a:lvl5pPr>
          </a:lstStyle>
          <a:p>
            <a:pPr lvl="0"/>
            <a:r>
              <a:rPr lang="en-US" dirty="0"/>
              <a:t>Click to edit Master text styles</a:t>
            </a:r>
          </a:p>
        </p:txBody>
      </p:sp>
      <p:pic>
        <p:nvPicPr>
          <p:cNvPr id="8" name="Picture 7"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22" y="5479697"/>
            <a:ext cx="2517777" cy="1853578"/>
          </a:xfrm>
          <a:prstGeom prst="rect">
            <a:avLst/>
          </a:prstGeom>
        </p:spPr>
      </p:pic>
      <p:sp>
        <p:nvSpPr>
          <p:cNvPr id="9" name="TextBox 8"/>
          <p:cNvSpPr txBox="1"/>
          <p:nvPr userDrawn="1"/>
        </p:nvSpPr>
        <p:spPr>
          <a:xfrm>
            <a:off x="6985143" y="6392170"/>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
        <p:nvSpPr>
          <p:cNvPr id="10" name="Text Placeholder 2"/>
          <p:cNvSpPr>
            <a:spLocks noGrp="1"/>
          </p:cNvSpPr>
          <p:nvPr>
            <p:ph type="body" sz="quarter" idx="15" hasCustomPrompt="1"/>
          </p:nvPr>
        </p:nvSpPr>
        <p:spPr>
          <a:xfrm>
            <a:off x="6287480" y="1738313"/>
            <a:ext cx="5294921" cy="3943350"/>
          </a:xfrm>
        </p:spPr>
        <p:txBody>
          <a:bodyPr>
            <a:normAutofit/>
          </a:bodyPr>
          <a:lstStyle>
            <a:lvl1pPr marL="0" indent="0">
              <a:lnSpc>
                <a:spcPct val="120000"/>
              </a:lnSpc>
              <a:buNone/>
              <a:defRPr sz="1600">
                <a:latin typeface="Brandon Text Regular"/>
                <a:cs typeface="Brandon Text Regular"/>
              </a:defRPr>
            </a:lvl1pPr>
            <a:lvl5pPr marL="18288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Picture Placeholder 3"/>
          <p:cNvSpPr>
            <a:spLocks noGrp="1"/>
          </p:cNvSpPr>
          <p:nvPr>
            <p:ph type="pic" sz="quarter" idx="16" hasCustomPrompt="1"/>
          </p:nvPr>
        </p:nvSpPr>
        <p:spPr>
          <a:xfrm>
            <a:off x="609601" y="1738313"/>
            <a:ext cx="5239217" cy="3943350"/>
          </a:xfrm>
        </p:spPr>
        <p:txBody>
          <a:bodyPr anchor="ctr">
            <a:normAutofit/>
          </a:bodyPr>
          <a:lstStyle>
            <a:lvl1pPr marL="0" indent="0" algn="ctr">
              <a:buNone/>
              <a:defRPr sz="2000" baseline="0">
                <a:solidFill>
                  <a:srgbClr val="A6A6A6"/>
                </a:solidFill>
                <a:latin typeface="Brandon Text Regular"/>
                <a:cs typeface="Brandon Text Regular"/>
              </a:defRPr>
            </a:lvl1pPr>
          </a:lstStyle>
          <a:p>
            <a:r>
              <a:rPr lang="en-US" dirty="0"/>
              <a:t>Photo Place Holder</a:t>
            </a:r>
          </a:p>
        </p:txBody>
      </p:sp>
    </p:spTree>
    <p:extLst>
      <p:ext uri="{BB962C8B-B14F-4D97-AF65-F5344CB8AC3E}">
        <p14:creationId xmlns:p14="http://schemas.microsoft.com/office/powerpoint/2010/main" val="3901567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3">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693530"/>
            <a:ext cx="10972800" cy="869000"/>
          </a:xfrm>
        </p:spPr>
        <p:txBody>
          <a:bodyPr/>
          <a:lstStyle>
            <a:lvl1pPr marL="0" indent="0" algn="ctr">
              <a:buNone/>
              <a:defRPr b="1" i="0">
                <a:solidFill>
                  <a:srgbClr val="09264E"/>
                </a:solidFill>
                <a:latin typeface="Brandon Text Bold"/>
                <a:cs typeface="Brandon Text Bold"/>
              </a:defRPr>
            </a:lvl1pPr>
            <a:lvl2pPr marL="457200" indent="0">
              <a:buNone/>
              <a:defRPr>
                <a:latin typeface="Brandon Text Regular"/>
                <a:cs typeface="Brandon Text Regular"/>
              </a:defRPr>
            </a:lvl2pPr>
            <a:lvl3pPr marL="914400" indent="0">
              <a:buNone/>
              <a:defRPr>
                <a:latin typeface="Brandon Text Regular"/>
                <a:cs typeface="Brandon Text Regular"/>
              </a:defRPr>
            </a:lvl3pPr>
            <a:lvl4pPr marL="1371600" indent="0">
              <a:buNone/>
              <a:defRPr>
                <a:latin typeface="Brandon Text Regular"/>
                <a:cs typeface="Brandon Text Regular"/>
              </a:defRPr>
            </a:lvl4pPr>
            <a:lvl5pPr marL="1828800" indent="0">
              <a:buNone/>
              <a:defRPr>
                <a:latin typeface="Brandon Text Regular"/>
                <a:cs typeface="Brandon Text Regular"/>
              </a:defRPr>
            </a:lvl5pPr>
          </a:lstStyle>
          <a:p>
            <a:pPr lvl="0"/>
            <a:r>
              <a:rPr lang="en-US" dirty="0"/>
              <a:t>Click to edit Master text styles</a:t>
            </a:r>
          </a:p>
        </p:txBody>
      </p:sp>
      <p:pic>
        <p:nvPicPr>
          <p:cNvPr id="8" name="Picture 7"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22" y="5479697"/>
            <a:ext cx="2517777" cy="1853578"/>
          </a:xfrm>
          <a:prstGeom prst="rect">
            <a:avLst/>
          </a:prstGeom>
        </p:spPr>
      </p:pic>
      <p:sp>
        <p:nvSpPr>
          <p:cNvPr id="9" name="TextBox 8"/>
          <p:cNvSpPr txBox="1"/>
          <p:nvPr userDrawn="1"/>
        </p:nvSpPr>
        <p:spPr>
          <a:xfrm>
            <a:off x="6985143" y="6392170"/>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
        <p:nvSpPr>
          <p:cNvPr id="4" name="Picture Placeholder 3"/>
          <p:cNvSpPr>
            <a:spLocks noGrp="1"/>
          </p:cNvSpPr>
          <p:nvPr>
            <p:ph type="pic" sz="quarter" idx="16" hasCustomPrompt="1"/>
          </p:nvPr>
        </p:nvSpPr>
        <p:spPr>
          <a:xfrm>
            <a:off x="609601" y="1738313"/>
            <a:ext cx="5239217" cy="3943350"/>
          </a:xfrm>
        </p:spPr>
        <p:txBody>
          <a:bodyPr anchor="ctr">
            <a:normAutofit/>
          </a:bodyPr>
          <a:lstStyle>
            <a:lvl1pPr marL="0" indent="0" algn="ctr">
              <a:buNone/>
              <a:defRPr sz="2000" baseline="0">
                <a:solidFill>
                  <a:srgbClr val="A6A6A6"/>
                </a:solidFill>
                <a:latin typeface="Brandon Text Regular"/>
                <a:cs typeface="Brandon Text Regular"/>
              </a:defRPr>
            </a:lvl1pPr>
          </a:lstStyle>
          <a:p>
            <a:r>
              <a:rPr lang="en-US" dirty="0"/>
              <a:t>Photo Place Holder</a:t>
            </a:r>
          </a:p>
        </p:txBody>
      </p:sp>
      <p:sp>
        <p:nvSpPr>
          <p:cNvPr id="11" name="Picture Placeholder 3"/>
          <p:cNvSpPr>
            <a:spLocks noGrp="1"/>
          </p:cNvSpPr>
          <p:nvPr>
            <p:ph type="pic" sz="quarter" idx="17" hasCustomPrompt="1"/>
          </p:nvPr>
        </p:nvSpPr>
        <p:spPr>
          <a:xfrm>
            <a:off x="6343184" y="1738313"/>
            <a:ext cx="5239217" cy="3943350"/>
          </a:xfrm>
        </p:spPr>
        <p:txBody>
          <a:bodyPr anchor="ctr">
            <a:normAutofit/>
          </a:bodyPr>
          <a:lstStyle>
            <a:lvl1pPr marL="0" indent="0" algn="ctr">
              <a:buNone/>
              <a:defRPr sz="2000" baseline="0">
                <a:solidFill>
                  <a:srgbClr val="A6A6A6"/>
                </a:solidFill>
                <a:latin typeface="Brandon Text Regular"/>
                <a:cs typeface="Brandon Text Regular"/>
              </a:defRPr>
            </a:lvl1pPr>
          </a:lstStyle>
          <a:p>
            <a:r>
              <a:rPr lang="en-US" dirty="0"/>
              <a:t>Photo Place Holder</a:t>
            </a:r>
          </a:p>
        </p:txBody>
      </p:sp>
    </p:spTree>
    <p:extLst>
      <p:ext uri="{BB962C8B-B14F-4D97-AF65-F5344CB8AC3E}">
        <p14:creationId xmlns:p14="http://schemas.microsoft.com/office/powerpoint/2010/main" val="370266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0DAF8E-5B5E-4FDC-9124-358DAC896BF3}"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1BF0F-D7E7-44E6-B7C0-CE634DB84E5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31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4">
    <p:spTree>
      <p:nvGrpSpPr>
        <p:cNvPr id="1" name=""/>
        <p:cNvGrpSpPr/>
        <p:nvPr/>
      </p:nvGrpSpPr>
      <p:grpSpPr>
        <a:xfrm>
          <a:off x="0" y="0"/>
          <a:ext cx="0" cy="0"/>
          <a:chOff x="0" y="0"/>
          <a:chExt cx="0" cy="0"/>
        </a:xfrm>
      </p:grpSpPr>
      <p:pic>
        <p:nvPicPr>
          <p:cNvPr id="8" name="Picture 7"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04" y="5479697"/>
            <a:ext cx="2517777" cy="1853578"/>
          </a:xfrm>
          <a:prstGeom prst="rect">
            <a:avLst/>
          </a:prstGeom>
        </p:spPr>
      </p:pic>
      <p:sp>
        <p:nvSpPr>
          <p:cNvPr id="9" name="TextBox 8"/>
          <p:cNvSpPr txBox="1"/>
          <p:nvPr userDrawn="1"/>
        </p:nvSpPr>
        <p:spPr>
          <a:xfrm>
            <a:off x="6974015" y="6383814"/>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
        <p:nvSpPr>
          <p:cNvPr id="3" name="Picture Placeholder 2"/>
          <p:cNvSpPr>
            <a:spLocks noGrp="1"/>
          </p:cNvSpPr>
          <p:nvPr>
            <p:ph type="pic" sz="quarter" idx="14" hasCustomPrompt="1"/>
          </p:nvPr>
        </p:nvSpPr>
        <p:spPr>
          <a:xfrm>
            <a:off x="345361" y="334231"/>
            <a:ext cx="11504411" cy="5598751"/>
          </a:xfrm>
        </p:spPr>
        <p:txBody>
          <a:bodyPr anchor="ctr">
            <a:normAutofit/>
          </a:bodyPr>
          <a:lstStyle>
            <a:lvl1pPr marL="0" indent="0" algn="ctr">
              <a:buNone/>
              <a:defRPr sz="1800">
                <a:solidFill>
                  <a:schemeClr val="bg1">
                    <a:lumMod val="65000"/>
                  </a:schemeClr>
                </a:solidFill>
                <a:latin typeface="Brandont text regular"/>
                <a:cs typeface="Brandont text regular"/>
              </a:defRPr>
            </a:lvl1pPr>
          </a:lstStyle>
          <a:p>
            <a:r>
              <a:rPr lang="en-US" dirty="0"/>
              <a:t>Photo Place Holder</a:t>
            </a:r>
          </a:p>
        </p:txBody>
      </p:sp>
    </p:spTree>
    <p:extLst>
      <p:ext uri="{BB962C8B-B14F-4D97-AF65-F5344CB8AC3E}">
        <p14:creationId xmlns:p14="http://schemas.microsoft.com/office/powerpoint/2010/main" val="53401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609600" y="810508"/>
            <a:ext cx="10972800" cy="818870"/>
          </a:xfrm>
        </p:spPr>
        <p:txBody>
          <a:bodyPr>
            <a:normAutofit/>
          </a:bodyPr>
          <a:lstStyle>
            <a:lvl1pPr marL="0" indent="0" algn="ctr">
              <a:buNone/>
              <a:defRPr sz="3600" b="1" i="0" spc="200" baseline="0">
                <a:solidFill>
                  <a:srgbClr val="09264E"/>
                </a:solidFill>
                <a:latin typeface="Brandon Text Bold"/>
                <a:cs typeface="Brandon Text Bold"/>
              </a:defRPr>
            </a:lvl1pPr>
          </a:lstStyle>
          <a:p>
            <a:pPr lvl="0"/>
            <a:r>
              <a:rPr lang="en-US" dirty="0"/>
              <a:t>Thank You</a:t>
            </a:r>
          </a:p>
        </p:txBody>
      </p:sp>
      <p:sp>
        <p:nvSpPr>
          <p:cNvPr id="6" name="Text Placeholder 5"/>
          <p:cNvSpPr>
            <a:spLocks noGrp="1"/>
          </p:cNvSpPr>
          <p:nvPr>
            <p:ph type="body" sz="quarter" idx="14" hasCustomPrompt="1"/>
          </p:nvPr>
        </p:nvSpPr>
        <p:spPr>
          <a:xfrm>
            <a:off x="7824184" y="2005918"/>
            <a:ext cx="3758217" cy="308631"/>
          </a:xfrm>
        </p:spPr>
        <p:txBody>
          <a:bodyPr>
            <a:noAutofit/>
          </a:bodyPr>
          <a:lstStyle>
            <a:lvl1pPr marL="0" indent="0">
              <a:buNone/>
              <a:defRPr sz="2400">
                <a:solidFill>
                  <a:srgbClr val="DA151E"/>
                </a:solidFill>
                <a:latin typeface="Brandon Text Regular"/>
                <a:cs typeface="Brandon Text Regular"/>
              </a:defRPr>
            </a:lvl1pPr>
            <a:lvl5pPr marL="1828800" indent="0">
              <a:buNone/>
              <a:defRPr/>
            </a:lvl5pPr>
          </a:lstStyle>
          <a:p>
            <a:pPr lvl="0"/>
            <a:r>
              <a:rPr lang="de-DE" dirty="0"/>
              <a:t>Gabe del Rio  </a:t>
            </a:r>
          </a:p>
        </p:txBody>
      </p:sp>
      <p:sp>
        <p:nvSpPr>
          <p:cNvPr id="12" name="Text Placeholder 5"/>
          <p:cNvSpPr>
            <a:spLocks noGrp="1"/>
          </p:cNvSpPr>
          <p:nvPr>
            <p:ph type="body" sz="quarter" idx="16" hasCustomPrompt="1"/>
          </p:nvPr>
        </p:nvSpPr>
        <p:spPr>
          <a:xfrm>
            <a:off x="7824186" y="2392280"/>
            <a:ext cx="3758215" cy="223076"/>
          </a:xfrm>
        </p:spPr>
        <p:txBody>
          <a:bodyPr>
            <a:normAutofit/>
          </a:bodyPr>
          <a:lstStyle>
            <a:lvl1pPr marL="0" indent="0">
              <a:buNone/>
              <a:defRPr sz="1000">
                <a:solidFill>
                  <a:schemeClr val="tx1"/>
                </a:solidFill>
                <a:latin typeface="Brandon Text Regular"/>
                <a:cs typeface="Brandon Text Regular"/>
              </a:defRPr>
            </a:lvl1pPr>
            <a:lvl5pPr marL="1828800" indent="0">
              <a:buNone/>
              <a:defRPr/>
            </a:lvl5pPr>
          </a:lstStyle>
          <a:p>
            <a:pPr lvl="0"/>
            <a:r>
              <a:rPr lang="de-DE" dirty="0" err="1"/>
              <a:t>President</a:t>
            </a:r>
          </a:p>
        </p:txBody>
      </p:sp>
      <p:sp>
        <p:nvSpPr>
          <p:cNvPr id="13" name="Text Placeholder 5"/>
          <p:cNvSpPr>
            <a:spLocks noGrp="1"/>
          </p:cNvSpPr>
          <p:nvPr>
            <p:ph type="body" sz="quarter" idx="17" hasCustomPrompt="1"/>
          </p:nvPr>
        </p:nvSpPr>
        <p:spPr>
          <a:xfrm>
            <a:off x="7824184" y="2703438"/>
            <a:ext cx="3758216" cy="346417"/>
          </a:xfrm>
        </p:spPr>
        <p:txBody>
          <a:bodyPr>
            <a:normAutofit/>
          </a:bodyPr>
          <a:lstStyle>
            <a:lvl1pPr marL="0" indent="0">
              <a:buNone/>
              <a:defRPr sz="1200" b="1">
                <a:solidFill>
                  <a:srgbClr val="09264E"/>
                </a:solidFill>
                <a:latin typeface="Brandon Text Regular"/>
                <a:cs typeface="Brandon Text Regular"/>
              </a:defRPr>
            </a:lvl1pPr>
            <a:lvl5pPr marL="1828800" indent="0">
              <a:buNone/>
              <a:defRPr/>
            </a:lvl5pPr>
          </a:lstStyle>
          <a:p>
            <a:pPr lvl="0"/>
            <a:r>
              <a:rPr lang="de-DE" dirty="0" err="1"/>
              <a:t>gabe.delrio@springboard.org</a:t>
            </a:r>
          </a:p>
        </p:txBody>
      </p:sp>
      <p:sp>
        <p:nvSpPr>
          <p:cNvPr id="14" name="Text Placeholder 5"/>
          <p:cNvSpPr>
            <a:spLocks noGrp="1"/>
          </p:cNvSpPr>
          <p:nvPr>
            <p:ph type="body" sz="quarter" idx="18" hasCustomPrompt="1"/>
          </p:nvPr>
        </p:nvSpPr>
        <p:spPr>
          <a:xfrm>
            <a:off x="7824185" y="3131576"/>
            <a:ext cx="3758215" cy="979463"/>
          </a:xfrm>
        </p:spPr>
        <p:txBody>
          <a:bodyPr>
            <a:normAutofit/>
          </a:bodyPr>
          <a:lstStyle>
            <a:lvl1pPr marL="0" indent="0">
              <a:lnSpc>
                <a:spcPct val="100000"/>
              </a:lnSpc>
              <a:buNone/>
              <a:defRPr sz="1000" baseline="0">
                <a:solidFill>
                  <a:schemeClr val="tx1"/>
                </a:solidFill>
                <a:latin typeface="Brandon Text Regular"/>
                <a:cs typeface="Brandon Text Regular"/>
              </a:defRPr>
            </a:lvl1pPr>
            <a:lvl5pPr marL="1828800" indent="0">
              <a:buNone/>
              <a:defRPr/>
            </a:lvl5pPr>
          </a:lstStyle>
          <a:p>
            <a:pPr lvl="0"/>
            <a:r>
              <a:rPr lang="de-DE" dirty="0"/>
              <a:t>P: 619-450-8700     |     C:  619-254-6850</a:t>
            </a:r>
          </a:p>
          <a:p>
            <a:pPr lvl="0"/>
            <a:r>
              <a:rPr lang="de-DE" dirty="0"/>
              <a:t>4010 </a:t>
            </a:r>
            <a:r>
              <a:rPr lang="de-DE" dirty="0" err="1"/>
              <a:t>Fairmount</a:t>
            </a:r>
            <a:r>
              <a:rPr lang="de-DE" dirty="0"/>
              <a:t> Ave. </a:t>
            </a:r>
            <a:br>
              <a:rPr lang="de-DE" dirty="0"/>
            </a:br>
            <a:r>
              <a:rPr lang="de-DE" dirty="0"/>
              <a:t>San Diego, CA 92105 </a:t>
            </a:r>
          </a:p>
          <a:p>
            <a:pPr lvl="0"/>
            <a:endParaRPr lang="de-DE" dirty="0"/>
          </a:p>
        </p:txBody>
      </p:sp>
      <p:sp>
        <p:nvSpPr>
          <p:cNvPr id="16" name="Rectangle 15"/>
          <p:cNvSpPr/>
          <p:nvPr userDrawn="1"/>
        </p:nvSpPr>
        <p:spPr>
          <a:xfrm>
            <a:off x="1" y="5297257"/>
            <a:ext cx="12192000" cy="1560744"/>
          </a:xfrm>
          <a:prstGeom prst="rect">
            <a:avLst/>
          </a:prstGeom>
          <a:solidFill>
            <a:srgbClr val="09264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 name="Text Placeholder 5"/>
          <p:cNvSpPr>
            <a:spLocks noGrp="1"/>
          </p:cNvSpPr>
          <p:nvPr>
            <p:ph type="body" sz="quarter" idx="19" hasCustomPrompt="1"/>
          </p:nvPr>
        </p:nvSpPr>
        <p:spPr>
          <a:xfrm>
            <a:off x="2201733" y="2014273"/>
            <a:ext cx="3746103" cy="308631"/>
          </a:xfrm>
        </p:spPr>
        <p:txBody>
          <a:bodyPr>
            <a:noAutofit/>
          </a:bodyPr>
          <a:lstStyle>
            <a:lvl1pPr marL="0" indent="0">
              <a:buNone/>
              <a:defRPr sz="2400">
                <a:solidFill>
                  <a:srgbClr val="DA151E"/>
                </a:solidFill>
                <a:latin typeface="Brandon Text Regular"/>
                <a:cs typeface="Brandon Text Regular"/>
              </a:defRPr>
            </a:lvl1pPr>
            <a:lvl5pPr marL="1828800" indent="0">
              <a:buNone/>
              <a:defRPr/>
            </a:lvl5pPr>
          </a:lstStyle>
          <a:p>
            <a:pPr lvl="0"/>
            <a:r>
              <a:rPr lang="de-DE" dirty="0"/>
              <a:t>Gabe del Rio  </a:t>
            </a:r>
          </a:p>
        </p:txBody>
      </p:sp>
      <p:sp>
        <p:nvSpPr>
          <p:cNvPr id="19" name="Text Placeholder 5"/>
          <p:cNvSpPr>
            <a:spLocks noGrp="1"/>
          </p:cNvSpPr>
          <p:nvPr>
            <p:ph type="body" sz="quarter" idx="20" hasCustomPrompt="1"/>
          </p:nvPr>
        </p:nvSpPr>
        <p:spPr>
          <a:xfrm>
            <a:off x="2201735" y="2408991"/>
            <a:ext cx="3746100" cy="223076"/>
          </a:xfrm>
        </p:spPr>
        <p:txBody>
          <a:bodyPr>
            <a:normAutofit/>
          </a:bodyPr>
          <a:lstStyle>
            <a:lvl1pPr marL="0" indent="0">
              <a:buNone/>
              <a:defRPr sz="1000">
                <a:solidFill>
                  <a:schemeClr val="tx1"/>
                </a:solidFill>
                <a:latin typeface="Brandon Text Regular"/>
                <a:cs typeface="Brandon Text Regular"/>
              </a:defRPr>
            </a:lvl1pPr>
            <a:lvl5pPr marL="1828800" indent="0">
              <a:buNone/>
              <a:defRPr/>
            </a:lvl5pPr>
          </a:lstStyle>
          <a:p>
            <a:pPr lvl="0"/>
            <a:r>
              <a:rPr lang="de-DE" dirty="0" err="1"/>
              <a:t>President</a:t>
            </a:r>
          </a:p>
        </p:txBody>
      </p:sp>
      <p:sp>
        <p:nvSpPr>
          <p:cNvPr id="20" name="Text Placeholder 5"/>
          <p:cNvSpPr>
            <a:spLocks noGrp="1"/>
          </p:cNvSpPr>
          <p:nvPr>
            <p:ph type="body" sz="quarter" idx="21" hasCustomPrompt="1"/>
          </p:nvPr>
        </p:nvSpPr>
        <p:spPr>
          <a:xfrm>
            <a:off x="2201733" y="2720149"/>
            <a:ext cx="3746103" cy="346417"/>
          </a:xfrm>
        </p:spPr>
        <p:txBody>
          <a:bodyPr>
            <a:normAutofit/>
          </a:bodyPr>
          <a:lstStyle>
            <a:lvl1pPr marL="0" indent="0">
              <a:buNone/>
              <a:defRPr sz="1200" b="1">
                <a:solidFill>
                  <a:srgbClr val="09264E"/>
                </a:solidFill>
                <a:latin typeface="Brandon Text Regular"/>
                <a:cs typeface="Brandon Text Regular"/>
              </a:defRPr>
            </a:lvl1pPr>
            <a:lvl5pPr marL="1828800" indent="0">
              <a:buNone/>
              <a:defRPr/>
            </a:lvl5pPr>
          </a:lstStyle>
          <a:p>
            <a:pPr lvl="0"/>
            <a:r>
              <a:rPr lang="de-DE" dirty="0" err="1"/>
              <a:t>gabe.delrio@springboard.org</a:t>
            </a:r>
          </a:p>
        </p:txBody>
      </p:sp>
      <p:sp>
        <p:nvSpPr>
          <p:cNvPr id="21" name="Text Placeholder 5"/>
          <p:cNvSpPr>
            <a:spLocks noGrp="1"/>
          </p:cNvSpPr>
          <p:nvPr>
            <p:ph type="body" sz="quarter" idx="22" hasCustomPrompt="1"/>
          </p:nvPr>
        </p:nvSpPr>
        <p:spPr>
          <a:xfrm>
            <a:off x="2201734" y="3148287"/>
            <a:ext cx="3746101" cy="979463"/>
          </a:xfrm>
        </p:spPr>
        <p:txBody>
          <a:bodyPr>
            <a:normAutofit/>
          </a:bodyPr>
          <a:lstStyle>
            <a:lvl1pPr marL="0" indent="0">
              <a:lnSpc>
                <a:spcPct val="100000"/>
              </a:lnSpc>
              <a:buNone/>
              <a:defRPr sz="1000" baseline="0">
                <a:solidFill>
                  <a:schemeClr val="tx1"/>
                </a:solidFill>
                <a:latin typeface="Brandon Text Regular"/>
                <a:cs typeface="Brandon Text Regular"/>
              </a:defRPr>
            </a:lvl1pPr>
            <a:lvl5pPr marL="1828800" indent="0">
              <a:buNone/>
              <a:defRPr/>
            </a:lvl5pPr>
          </a:lstStyle>
          <a:p>
            <a:pPr lvl="0"/>
            <a:r>
              <a:rPr lang="de-DE" dirty="0"/>
              <a:t>P: 619-450-8700     |     C:  619-254-6850</a:t>
            </a:r>
          </a:p>
          <a:p>
            <a:pPr lvl="0"/>
            <a:r>
              <a:rPr lang="de-DE" dirty="0"/>
              <a:t>4010 </a:t>
            </a:r>
            <a:r>
              <a:rPr lang="de-DE" dirty="0" err="1"/>
              <a:t>Fairmount</a:t>
            </a:r>
            <a:r>
              <a:rPr lang="de-DE" dirty="0"/>
              <a:t> Ave. </a:t>
            </a:r>
            <a:br>
              <a:rPr lang="de-DE" dirty="0"/>
            </a:br>
            <a:r>
              <a:rPr lang="de-DE" dirty="0"/>
              <a:t>San Diego, CA 92105 </a:t>
            </a:r>
          </a:p>
          <a:p>
            <a:pPr lvl="0"/>
            <a:endParaRPr lang="de-DE" dirty="0"/>
          </a:p>
        </p:txBody>
      </p:sp>
      <p:sp>
        <p:nvSpPr>
          <p:cNvPr id="24" name="Picture Placeholder 23"/>
          <p:cNvSpPr>
            <a:spLocks noGrp="1"/>
          </p:cNvSpPr>
          <p:nvPr>
            <p:ph type="pic" sz="quarter" idx="23" hasCustomPrompt="1"/>
          </p:nvPr>
        </p:nvSpPr>
        <p:spPr>
          <a:xfrm>
            <a:off x="6276028" y="2059816"/>
            <a:ext cx="1426633" cy="1069975"/>
          </a:xfrm>
        </p:spPr>
        <p:txBody>
          <a:bodyPr anchor="ctr">
            <a:normAutofit/>
          </a:bodyPr>
          <a:lstStyle>
            <a:lvl1pPr marL="0" indent="0" algn="ctr">
              <a:buNone/>
              <a:defRPr sz="1000"/>
            </a:lvl1pPr>
          </a:lstStyle>
          <a:p>
            <a:r>
              <a:rPr lang="en-US" dirty="0"/>
              <a:t>photo</a:t>
            </a:r>
          </a:p>
        </p:txBody>
      </p:sp>
      <p:sp>
        <p:nvSpPr>
          <p:cNvPr id="25" name="Picture Placeholder 23"/>
          <p:cNvSpPr>
            <a:spLocks noGrp="1"/>
          </p:cNvSpPr>
          <p:nvPr>
            <p:ph type="pic" sz="quarter" idx="24" hasCustomPrompt="1"/>
          </p:nvPr>
        </p:nvSpPr>
        <p:spPr>
          <a:xfrm>
            <a:off x="609601" y="2078312"/>
            <a:ext cx="1426633" cy="1069975"/>
          </a:xfrm>
        </p:spPr>
        <p:txBody>
          <a:bodyPr anchor="ctr">
            <a:normAutofit/>
          </a:bodyPr>
          <a:lstStyle>
            <a:lvl1pPr marL="0" indent="0" algn="ctr">
              <a:buNone/>
              <a:defRPr sz="1000"/>
            </a:lvl1pPr>
          </a:lstStyle>
          <a:p>
            <a:r>
              <a:rPr lang="en-US" dirty="0"/>
              <a:t>photo</a:t>
            </a:r>
          </a:p>
        </p:txBody>
      </p:sp>
      <p:pic>
        <p:nvPicPr>
          <p:cNvPr id="2" name="Picture 1" descr="16_Springboard_Center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037" y="4902365"/>
            <a:ext cx="3086576" cy="2314932"/>
          </a:xfrm>
          <a:prstGeom prst="rect">
            <a:avLst/>
          </a:prstGeom>
        </p:spPr>
      </p:pic>
    </p:spTree>
    <p:extLst>
      <p:ext uri="{BB962C8B-B14F-4D97-AF65-F5344CB8AC3E}">
        <p14:creationId xmlns:p14="http://schemas.microsoft.com/office/powerpoint/2010/main" val="3935293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pic>
        <p:nvPicPr>
          <p:cNvPr id="8" name="Picture 7" descr="16_Springboard_Horizont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04" y="5479697"/>
            <a:ext cx="2517777" cy="1853578"/>
          </a:xfrm>
          <a:prstGeom prst="rect">
            <a:avLst/>
          </a:prstGeom>
        </p:spPr>
      </p:pic>
      <p:sp>
        <p:nvSpPr>
          <p:cNvPr id="9" name="TextBox 8"/>
          <p:cNvSpPr txBox="1"/>
          <p:nvPr userDrawn="1"/>
        </p:nvSpPr>
        <p:spPr>
          <a:xfrm>
            <a:off x="6974015" y="6383814"/>
            <a:ext cx="4920317" cy="230832"/>
          </a:xfrm>
          <a:prstGeom prst="rect">
            <a:avLst/>
          </a:prstGeom>
          <a:noFill/>
        </p:spPr>
        <p:txBody>
          <a:bodyPr wrap="square" rtlCol="0">
            <a:spAutoFit/>
          </a:bodyPr>
          <a:lstStyle/>
          <a:p>
            <a:pPr algn="r"/>
            <a:r>
              <a:rPr lang="en-US" sz="900" spc="300" dirty="0">
                <a:solidFill>
                  <a:srgbClr val="DA151E"/>
                </a:solidFill>
                <a:latin typeface="Brandon Text Medium"/>
                <a:cs typeface="Brandon Text Medium"/>
              </a:rPr>
              <a:t>SPRINGBOARD.ORG</a:t>
            </a:r>
          </a:p>
        </p:txBody>
      </p:sp>
    </p:spTree>
    <p:extLst>
      <p:ext uri="{BB962C8B-B14F-4D97-AF65-F5344CB8AC3E}">
        <p14:creationId xmlns:p14="http://schemas.microsoft.com/office/powerpoint/2010/main" val="390743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0DAF8E-5B5E-4FDC-9124-358DAC896BF3}"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102826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0DAF8E-5B5E-4FDC-9124-358DAC896BF3}"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192277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0DAF8E-5B5E-4FDC-9124-358DAC896BF3}"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226457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0DAF8E-5B5E-4FDC-9124-358DAC896BF3}" type="datetimeFigureOut">
              <a:rPr lang="en-US" smtClean="0"/>
              <a:t>9/25/2017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86722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0DAF8E-5B5E-4FDC-9124-358DAC896BF3}" type="datetimeFigureOut">
              <a:rPr lang="en-US" smtClean="0"/>
              <a:t>9/25/2017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41BF0F-D7E7-44E6-B7C0-CE634DB84E5B}" type="slidenum">
              <a:rPr lang="en-US" smtClean="0"/>
              <a:t>‹#›</a:t>
            </a:fld>
            <a:endParaRPr lang="en-US"/>
          </a:p>
        </p:txBody>
      </p:sp>
    </p:spTree>
    <p:extLst>
      <p:ext uri="{BB962C8B-B14F-4D97-AF65-F5344CB8AC3E}">
        <p14:creationId xmlns:p14="http://schemas.microsoft.com/office/powerpoint/2010/main" val="140584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0DAF8E-5B5E-4FDC-9124-358DAC896BF3}"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1BF0F-D7E7-44E6-B7C0-CE634DB84E5B}" type="slidenum">
              <a:rPr lang="en-US" smtClean="0"/>
              <a:t>‹#›</a:t>
            </a:fld>
            <a:endParaRPr lang="en-US"/>
          </a:p>
        </p:txBody>
      </p:sp>
    </p:spTree>
    <p:extLst>
      <p:ext uri="{BB962C8B-B14F-4D97-AF65-F5344CB8AC3E}">
        <p14:creationId xmlns:p14="http://schemas.microsoft.com/office/powerpoint/2010/main" val="62881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0DAF8E-5B5E-4FDC-9124-358DAC896BF3}" type="datetimeFigureOut">
              <a:rPr lang="en-US" smtClean="0"/>
              <a:t>9/25/2017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41BF0F-D7E7-44E6-B7C0-CE634DB84E5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578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09600" y="1179514"/>
            <a:ext cx="10972800" cy="51001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2"/>
          <p:cNvSpPr>
            <a:spLocks noGrp="1"/>
          </p:cNvSpPr>
          <p:nvPr>
            <p:ph type="title"/>
          </p:nvPr>
        </p:nvSpPr>
        <p:spPr>
          <a:xfrm>
            <a:off x="609600" y="-784"/>
            <a:ext cx="8229600" cy="991384"/>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5" name="Footer Placeholder 9"/>
          <p:cNvSpPr txBox="1">
            <a:spLocks/>
          </p:cNvSpPr>
          <p:nvPr/>
        </p:nvSpPr>
        <p:spPr>
          <a:xfrm>
            <a:off x="9216890" y="6549838"/>
            <a:ext cx="1850833" cy="292916"/>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sz="800" dirty="0">
                <a:solidFill>
                  <a:schemeClr val="bg1">
                    <a:lumMod val="50000"/>
                  </a:schemeClr>
                </a:solidFill>
              </a:rPr>
              <a:t>©  Freddie Mac</a:t>
            </a:r>
          </a:p>
        </p:txBody>
      </p:sp>
      <p:sp>
        <p:nvSpPr>
          <p:cNvPr id="7" name="Footer Placeholder 9"/>
          <p:cNvSpPr txBox="1">
            <a:spLocks/>
          </p:cNvSpPr>
          <p:nvPr/>
        </p:nvSpPr>
        <p:spPr>
          <a:xfrm>
            <a:off x="609601" y="6561773"/>
            <a:ext cx="5446643" cy="292916"/>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800" dirty="0">
                <a:solidFill>
                  <a:schemeClr val="bg1">
                    <a:lumMod val="50000"/>
                  </a:schemeClr>
                </a:solidFill>
              </a:rPr>
              <a:t>March 2017</a:t>
            </a:r>
          </a:p>
        </p:txBody>
      </p:sp>
    </p:spTree>
    <p:extLst>
      <p:ext uri="{BB962C8B-B14F-4D97-AF65-F5344CB8AC3E}">
        <p14:creationId xmlns:p14="http://schemas.microsoft.com/office/powerpoint/2010/main" val="9011176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algn="l" rtl="0" eaLnBrk="1" fontAlgn="base" hangingPunct="1">
        <a:spcBef>
          <a:spcPct val="0"/>
        </a:spcBef>
        <a:spcAft>
          <a:spcPct val="0"/>
        </a:spcAft>
        <a:tabLst>
          <a:tab pos="1543050" algn="l"/>
        </a:tabLst>
        <a:defRPr sz="2200" b="1">
          <a:solidFill>
            <a:schemeClr val="bg1">
              <a:lumMod val="50000"/>
            </a:schemeClr>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1775" indent="-231775" algn="l" rtl="0" eaLnBrk="1" fontAlgn="base" hangingPunct="1">
        <a:lnSpc>
          <a:spcPct val="105000"/>
        </a:lnSpc>
        <a:spcBef>
          <a:spcPct val="50000"/>
        </a:spcBef>
        <a:spcAft>
          <a:spcPct val="0"/>
        </a:spcAft>
        <a:buClr>
          <a:schemeClr val="accent4"/>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rgbClr val="83C937"/>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rgbClr val="83C937"/>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rgbClr val="83C937"/>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rgbClr val="83C937"/>
        </a:buClr>
        <a:buFont typeface="Arial" panose="020B0604020202020204" pitchFamily="34" charset="0"/>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6218B-F50E-564A-84BD-8841E9172068}"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91096-5C71-8844-AA59-3D832E8DE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584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HomeSmartNY" TargetMode="External"/><Relationship Id="rId2" Type="http://schemas.openxmlformats.org/officeDocument/2006/relationships/hyperlink" Target="https://www.facebook.com/homesmartn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5.xml"/><Relationship Id="rId5" Type="http://schemas.openxmlformats.org/officeDocument/2006/relationships/image" Target="../media/image20.JP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mortgagecollaborative.org/" TargetMode="Externa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7.xml"/><Relationship Id="rId7" Type="http://schemas.openxmlformats.org/officeDocument/2006/relationships/image" Target="../media/image18.jpg"/><Relationship Id="rId2" Type="http://schemas.openxmlformats.org/officeDocument/2006/relationships/diagramData" Target="../diagrams/data7.xml"/><Relationship Id="rId1" Type="http://schemas.openxmlformats.org/officeDocument/2006/relationships/slideLayout" Target="../slideLayouts/slideLayout2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9.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31.jpg"/></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mortgagecollaborative.org/" TargetMode="Externa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gif"/><Relationship Id="rId2" Type="http://schemas.openxmlformats.org/officeDocument/2006/relationships/image" Target="../media/image33.png"/><Relationship Id="rId1" Type="http://schemas.openxmlformats.org/officeDocument/2006/relationships/slideLayout" Target="../slideLayouts/slideLayout25.xml"/><Relationship Id="rId6" Type="http://schemas.openxmlformats.org/officeDocument/2006/relationships/image" Target="../media/image37.gif"/><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19.png"/><Relationship Id="rId10" Type="http://schemas.openxmlformats.org/officeDocument/2006/relationships/image" Target="../media/image41.png"/><Relationship Id="rId4" Type="http://schemas.openxmlformats.org/officeDocument/2006/relationships/image" Target="../media/image35.gif"/><Relationship Id="rId9" Type="http://schemas.openxmlformats.org/officeDocument/2006/relationships/image" Target="../media/image40.png"/><Relationship Id="rId14"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Layout" Target="../slideLayouts/slideLayout25.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 b="9247"/>
          <a:stretch/>
        </p:blipFill>
        <p:spPr>
          <a:xfrm>
            <a:off x="16" y="10"/>
            <a:ext cx="7556889"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96885" y="640080"/>
            <a:ext cx="3659246" cy="2926080"/>
          </a:xfrm>
        </p:spPr>
        <p:txBody>
          <a:bodyPr>
            <a:normAutofit/>
          </a:bodyPr>
          <a:lstStyle/>
          <a:p>
            <a:pPr algn="ctr"/>
            <a:r>
              <a:rPr lang="en-US" sz="4400" dirty="0">
                <a:solidFill>
                  <a:srgbClr val="FFFFFF"/>
                </a:solidFill>
                <a:effectLst>
                  <a:outerShdw blurRad="38100" dist="38100" dir="2700000" algn="tl">
                    <a:srgbClr val="000000">
                      <a:alpha val="43137"/>
                    </a:srgbClr>
                  </a:outerShdw>
                </a:effectLst>
              </a:rPr>
              <a:t>Power</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Through </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Partnership</a:t>
            </a:r>
          </a:p>
        </p:txBody>
      </p:sp>
      <p:sp>
        <p:nvSpPr>
          <p:cNvPr id="3" name="Subtitle 2"/>
          <p:cNvSpPr>
            <a:spLocks noGrp="1"/>
          </p:cNvSpPr>
          <p:nvPr>
            <p:ph type="subTitle" idx="1"/>
          </p:nvPr>
        </p:nvSpPr>
        <p:spPr>
          <a:xfrm>
            <a:off x="8096885" y="3578085"/>
            <a:ext cx="3659246" cy="1554480"/>
          </a:xfrm>
        </p:spPr>
        <p:txBody>
          <a:bodyPr>
            <a:normAutofit/>
          </a:bodyPr>
          <a:lstStyle/>
          <a:p>
            <a:r>
              <a:rPr lang="en-US" sz="1500" dirty="0">
                <a:solidFill>
                  <a:srgbClr val="FFFFFF"/>
                </a:solidFill>
              </a:rPr>
              <a:t>Statewide conference</a:t>
            </a:r>
          </a:p>
          <a:p>
            <a:r>
              <a:rPr lang="en-US" sz="1500" dirty="0">
                <a:solidFill>
                  <a:srgbClr val="FFFFFF"/>
                </a:solidFill>
              </a:rPr>
              <a:t>Thursday, September 28, 2017</a:t>
            </a:r>
          </a:p>
        </p:txBody>
      </p:sp>
    </p:spTree>
    <p:extLst>
      <p:ext uri="{BB962C8B-B14F-4D97-AF65-F5344CB8AC3E}">
        <p14:creationId xmlns:p14="http://schemas.microsoft.com/office/powerpoint/2010/main" val="358030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lvl="0"/>
            <a:r>
              <a:rPr lang="en-US" b="1" dirty="0">
                <a:solidFill>
                  <a:srgbClr val="002060"/>
                </a:solidFill>
                <a:effectLst>
                  <a:outerShdw blurRad="38100" dist="38100" dir="2700000" algn="tl">
                    <a:srgbClr val="000000">
                      <a:alpha val="43137"/>
                    </a:srgbClr>
                  </a:outerShdw>
                </a:effectLst>
              </a:rPr>
              <a:t>Committee Board Chairs</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v"/>
            </a:pPr>
            <a:r>
              <a:rPr lang="en-US" sz="4800" dirty="0"/>
              <a:t>Chapter Services – Michelle Di Benedetto</a:t>
            </a:r>
          </a:p>
          <a:p>
            <a:pPr>
              <a:buFont typeface="Wingdings" panose="05000000000000000000" pitchFamily="2" charset="2"/>
              <a:buChar char="v"/>
            </a:pPr>
            <a:r>
              <a:rPr lang="en-US" sz="4800" dirty="0"/>
              <a:t>Advocacy – Christian Moriarty</a:t>
            </a:r>
          </a:p>
          <a:p>
            <a:pPr>
              <a:buFont typeface="Wingdings" panose="05000000000000000000" pitchFamily="2" charset="2"/>
              <a:buChar char="v"/>
            </a:pPr>
            <a:r>
              <a:rPr lang="en-US" sz="4800" dirty="0"/>
              <a:t>Governance – Michelle Di Benedetto</a:t>
            </a:r>
          </a:p>
          <a:p>
            <a:pPr>
              <a:buFont typeface="Wingdings" panose="05000000000000000000" pitchFamily="2" charset="2"/>
              <a:buChar char="v"/>
            </a:pPr>
            <a:r>
              <a:rPr lang="en-US" sz="4800" dirty="0"/>
              <a:t>Program &amp; Business Development – Charles Butler</a:t>
            </a:r>
            <a:endParaRPr lang="en-US" sz="2400" dirty="0"/>
          </a:p>
          <a:p>
            <a:pPr>
              <a:buFont typeface="Wingdings" panose="05000000000000000000" pitchFamily="2" charset="2"/>
              <a:buChar char="v"/>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245313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002060"/>
                </a:solidFill>
                <a:effectLst>
                  <a:outerShdw blurRad="38100" dist="38100" dir="2700000" algn="tl">
                    <a:srgbClr val="000000">
                      <a:alpha val="43137"/>
                    </a:srgbClr>
                  </a:outerShdw>
                </a:effectLst>
              </a:rPr>
              <a:t>Partnerships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a:t>Housing Counselors</a:t>
            </a:r>
          </a:p>
          <a:p>
            <a:pPr>
              <a:buFont typeface="Wingdings" panose="05000000000000000000" pitchFamily="2" charset="2"/>
              <a:buChar char="v"/>
            </a:pPr>
            <a:r>
              <a:rPr lang="en-US" sz="2400" dirty="0"/>
              <a:t>Legal Service Providers</a:t>
            </a:r>
          </a:p>
          <a:p>
            <a:pPr>
              <a:buFont typeface="Wingdings" panose="05000000000000000000" pitchFamily="2" charset="2"/>
              <a:buChar char="v"/>
            </a:pPr>
            <a:r>
              <a:rPr lang="en-US" sz="2400" dirty="0"/>
              <a:t>Advocacy Organizations</a:t>
            </a:r>
          </a:p>
          <a:p>
            <a:pPr>
              <a:buFont typeface="Wingdings" panose="05000000000000000000" pitchFamily="2" charset="2"/>
              <a:buChar char="v"/>
            </a:pPr>
            <a:r>
              <a:rPr lang="en-US" sz="2400" dirty="0"/>
              <a:t>Lenders</a:t>
            </a:r>
          </a:p>
          <a:p>
            <a:pPr>
              <a:buFont typeface="Wingdings" panose="05000000000000000000" pitchFamily="2" charset="2"/>
              <a:buChar char="v"/>
            </a:pPr>
            <a:r>
              <a:rPr lang="en-US" sz="2400" dirty="0"/>
              <a:t>Servicers</a:t>
            </a:r>
          </a:p>
          <a:p>
            <a:pPr>
              <a:buFont typeface="Wingdings" panose="05000000000000000000" pitchFamily="2" charset="2"/>
              <a:buChar char="v"/>
            </a:pPr>
            <a:r>
              <a:rPr lang="en-US" sz="2400" dirty="0"/>
              <a:t>Realtors</a:t>
            </a:r>
          </a:p>
          <a:p>
            <a:pPr>
              <a:buFont typeface="Wingdings" panose="05000000000000000000" pitchFamily="2" charset="2"/>
              <a:buChar char="v"/>
            </a:pPr>
            <a:r>
              <a:rPr lang="en-US" sz="2400" dirty="0"/>
              <a:t>State and Local Government</a:t>
            </a:r>
          </a:p>
          <a:p>
            <a:pPr>
              <a:buFont typeface="Wingdings" panose="05000000000000000000" pitchFamily="2" charset="2"/>
              <a:buChar char="v"/>
            </a:pPr>
            <a:r>
              <a:rPr lang="en-US" sz="2400" dirty="0"/>
              <a:t>Foundations &amp; Funders</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36703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9" name="Rectangle 18">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41497DE5-0939-4D1D-9350-0C5E1B209C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CCC70ED-6C63-4537-B7EB-51990D6C0A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76E24C1-2968-40DC-A36E-F6B85F0F075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14BA4EC-31A5-4D1A-854F-208B5C716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997" y="905933"/>
            <a:ext cx="6146010" cy="5039728"/>
          </a:xfrm>
          <a:prstGeom prst="rect">
            <a:avLst/>
          </a:prstGeom>
        </p:spPr>
      </p:pic>
    </p:spTree>
    <p:extLst>
      <p:ext uri="{BB962C8B-B14F-4D97-AF65-F5344CB8AC3E}">
        <p14:creationId xmlns:p14="http://schemas.microsoft.com/office/powerpoint/2010/main" val="335984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lvl="0"/>
            <a:r>
              <a:rPr lang="en-US" b="1" dirty="0">
                <a:effectLst>
                  <a:outerShdw blurRad="38100" dist="38100" dir="2700000" algn="tl">
                    <a:srgbClr val="000000">
                      <a:alpha val="43137"/>
                    </a:srgbClr>
                  </a:outerShdw>
                </a:effectLst>
              </a:rPr>
              <a:t>Values of Professional Networking</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4910095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93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pPr lvl="0" algn="ctr"/>
            <a:r>
              <a:rPr lang="en-US" b="1" dirty="0">
                <a:solidFill>
                  <a:srgbClr val="FFFFFF"/>
                </a:solidFill>
                <a:effectLst>
                  <a:outerShdw blurRad="38100" dist="38100" dir="2700000" algn="tl">
                    <a:srgbClr val="000000">
                      <a:alpha val="43137"/>
                    </a:srgbClr>
                  </a:outerShdw>
                </a:effectLst>
              </a:rPr>
              <a:t>Expand Knowledge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25641655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31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7163" y="516835"/>
            <a:ext cx="3625623" cy="5772840"/>
          </a:xfrm>
        </p:spPr>
        <p:txBody>
          <a:bodyPr anchor="ctr">
            <a:normAutofit/>
          </a:bodyPr>
          <a:lstStyle/>
          <a:p>
            <a:pPr lvl="0" algn="ctr"/>
            <a:r>
              <a:rPr lang="en-US" b="1" dirty="0">
                <a:solidFill>
                  <a:srgbClr val="FFFFFF"/>
                </a:solidFill>
                <a:effectLst>
                  <a:outerShdw blurRad="38100" dist="38100" dir="2700000" algn="tl">
                    <a:srgbClr val="000000">
                      <a:alpha val="43137"/>
                    </a:srgbClr>
                  </a:outerShdw>
                </a:effectLst>
              </a:rPr>
              <a:t>Leverage</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Relationships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29893405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92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290416" cy="5772840"/>
          </a:xfrm>
        </p:spPr>
        <p:txBody>
          <a:bodyPr anchor="ctr">
            <a:normAutofit/>
          </a:bodyPr>
          <a:lstStyle/>
          <a:p>
            <a:pPr lvl="0" algn="ctr"/>
            <a:r>
              <a:rPr lang="en-US" b="1" dirty="0">
                <a:solidFill>
                  <a:srgbClr val="FFFFFF"/>
                </a:solidFill>
                <a:effectLst>
                  <a:outerShdw blurRad="38100" dist="38100" dir="2700000" algn="tl">
                    <a:srgbClr val="000000">
                      <a:alpha val="43137"/>
                    </a:srgbClr>
                  </a:outerShdw>
                </a:effectLst>
              </a:rPr>
              <a:t>Access</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Stakeholders&amp; Partners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30102007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82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290416" cy="5772840"/>
          </a:xfrm>
        </p:spPr>
        <p:txBody>
          <a:bodyPr anchor="ctr">
            <a:normAutofit/>
          </a:bodyPr>
          <a:lstStyle/>
          <a:p>
            <a:pPr lvl="0" algn="ctr"/>
            <a:r>
              <a:rPr lang="en-US" b="1" dirty="0">
                <a:solidFill>
                  <a:srgbClr val="FFFFFF"/>
                </a:solidFill>
                <a:effectLst>
                  <a:outerShdw blurRad="38100" dist="38100" dir="2700000" algn="tl">
                    <a:srgbClr val="000000">
                      <a:alpha val="43137"/>
                    </a:srgbClr>
                  </a:outerShdw>
                </a:effectLst>
              </a:rPr>
              <a:t>Increase</a:t>
            </a:r>
            <a:br>
              <a:rPr lang="en-US" b="1" dirty="0">
                <a:solidFill>
                  <a:srgbClr val="FFFFFF"/>
                </a:solidFill>
                <a:effectLst>
                  <a:outerShdw blurRad="38100" dist="38100" dir="2700000" algn="tl">
                    <a:srgbClr val="000000">
                      <a:alpha val="43137"/>
                    </a:srgbClr>
                  </a:outerShdw>
                </a:effectLst>
              </a:rPr>
            </a:br>
            <a:r>
              <a:rPr lang="en-US" b="1" dirty="0">
                <a:solidFill>
                  <a:srgbClr val="FFFFFF"/>
                </a:solidFill>
                <a:effectLst>
                  <a:outerShdw blurRad="38100" dist="38100" dir="2700000" algn="tl">
                    <a:srgbClr val="000000">
                      <a:alpha val="43137"/>
                    </a:srgbClr>
                  </a:outerShdw>
                </a:effectLst>
              </a:rPr>
              <a:t>Power</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869465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8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effectLst>
                  <a:outerShdw blurRad="38100" dist="38100" dir="2700000" algn="tl">
                    <a:srgbClr val="000000">
                      <a:alpha val="43137"/>
                    </a:srgbClr>
                  </a:outerShdw>
                </a:effectLst>
              </a:rPr>
              <a:t>Current Programs &amp; Projects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sz="3200" dirty="0"/>
              <a:t> SONYMA Partnership </a:t>
            </a:r>
          </a:p>
          <a:p>
            <a:pPr>
              <a:buFont typeface="Wingdings" panose="05000000000000000000" pitchFamily="2" charset="2"/>
              <a:buChar char="v"/>
            </a:pPr>
            <a:r>
              <a:rPr lang="en-US" sz="3200" dirty="0"/>
              <a:t> New York State Association of Realtors Partnership</a:t>
            </a:r>
          </a:p>
          <a:p>
            <a:pPr>
              <a:buFont typeface="Wingdings" panose="05000000000000000000" pitchFamily="2" charset="2"/>
              <a:buChar char="v"/>
            </a:pPr>
            <a:r>
              <a:rPr lang="en-US" sz="3200" dirty="0"/>
              <a:t> Advocacy Campaign – Beyond HOPP</a:t>
            </a:r>
          </a:p>
          <a:p>
            <a:pPr>
              <a:buFont typeface="Wingdings" panose="05000000000000000000" pitchFamily="2" charset="2"/>
              <a:buChar char="v"/>
            </a:pPr>
            <a:r>
              <a:rPr lang="en-US" sz="3200" dirty="0"/>
              <a:t> Quarterly Membership Calls</a:t>
            </a:r>
          </a:p>
          <a:p>
            <a:pPr>
              <a:buFont typeface="Wingdings" panose="05000000000000000000" pitchFamily="2" charset="2"/>
              <a:buChar char="v"/>
            </a:pPr>
            <a:r>
              <a:rPr lang="en-US" sz="3200" dirty="0"/>
              <a:t> Local Training Opportunities – Partnership with RCAC</a:t>
            </a:r>
          </a:p>
          <a:p>
            <a:pPr>
              <a:buFont typeface="Wingdings" panose="05000000000000000000" pitchFamily="2" charset="2"/>
              <a:buChar char="v"/>
            </a:pPr>
            <a:r>
              <a:rPr lang="en-US" sz="3200" dirty="0"/>
              <a:t> </a:t>
            </a:r>
            <a:r>
              <a:rPr lang="en-US" sz="3200" dirty="0" err="1"/>
              <a:t>eHome</a:t>
            </a:r>
            <a:r>
              <a:rPr lang="en-US" sz="3200" dirty="0"/>
              <a:t> America Online Education</a:t>
            </a:r>
          </a:p>
          <a:p>
            <a:pPr>
              <a:buFont typeface="Wingdings" panose="05000000000000000000" pitchFamily="2" charset="2"/>
              <a:buChar char="v"/>
            </a:pPr>
            <a:r>
              <a:rPr lang="en-US" sz="3000" dirty="0"/>
              <a:t> Online Member Search Engine</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219457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effectLst>
                  <a:outerShdw blurRad="38100" dist="38100" dir="2700000" algn="tl">
                    <a:srgbClr val="000000">
                      <a:alpha val="43137"/>
                    </a:srgbClr>
                  </a:outerShdw>
                </a:effectLst>
              </a:rPr>
              <a:t>Under Development…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t> eHome America Post-Purchase Education</a:t>
            </a:r>
          </a:p>
          <a:p>
            <a:pPr>
              <a:buFont typeface="Wingdings" panose="05000000000000000000" pitchFamily="2" charset="2"/>
              <a:buChar char="v"/>
            </a:pPr>
            <a:r>
              <a:rPr lang="en-US" sz="3200" dirty="0"/>
              <a:t> Partnering with Insurance Companies</a:t>
            </a:r>
          </a:p>
          <a:p>
            <a:pPr>
              <a:buFont typeface="Wingdings" panose="05000000000000000000" pitchFamily="2" charset="2"/>
              <a:buChar char="v"/>
            </a:pPr>
            <a:r>
              <a:rPr lang="en-US" sz="3200" dirty="0"/>
              <a:t> Realtor Continuing Education Credit Class</a:t>
            </a:r>
          </a:p>
          <a:p>
            <a:pPr>
              <a:buFont typeface="Wingdings" panose="05000000000000000000" pitchFamily="2" charset="2"/>
              <a:buChar char="v"/>
            </a:pPr>
            <a:r>
              <a:rPr lang="en-US" sz="3200" dirty="0"/>
              <a:t> Pre-purchase Referral System</a:t>
            </a:r>
          </a:p>
          <a:p>
            <a:pPr>
              <a:buFont typeface="Wingdings" panose="05000000000000000000" pitchFamily="2" charset="2"/>
              <a:buChar char="v"/>
            </a:pPr>
            <a:r>
              <a:rPr lang="en-US" sz="3000" dirty="0"/>
              <a:t> Expanded Participation in SONYMA Programs</a:t>
            </a:r>
          </a:p>
          <a:p>
            <a:pPr>
              <a:buFont typeface="Wingdings" panose="05000000000000000000" pitchFamily="2" charset="2"/>
              <a:buChar char="v"/>
            </a:pPr>
            <a:r>
              <a:rPr lang="en-US" sz="3000" dirty="0"/>
              <a:t> Nationwide Mortgage Collaborative</a:t>
            </a:r>
          </a:p>
          <a:p>
            <a:pPr marL="0" indent="0">
              <a:buNone/>
            </a:pPr>
            <a:endParaRPr lang="en-US" sz="3000" dirty="0"/>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6707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35">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7">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9">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7" name="Straight Connector 41">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generated with very high confidence">
            <a:extLst>
              <a:ext uri="{FF2B5EF4-FFF2-40B4-BE49-F238E27FC236}">
                <a16:creationId xmlns:a16="http://schemas.microsoft.com/office/drawing/2014/main" id="{DDA06059-86FB-435B-A665-5CD744B614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3999" y="1478532"/>
            <a:ext cx="6909801" cy="3637504"/>
          </a:xfrm>
          <a:prstGeom prst="rect">
            <a:avLst/>
          </a:prstGeom>
        </p:spPr>
      </p:pic>
      <p:sp>
        <p:nvSpPr>
          <p:cNvPr id="2" name="Title 1"/>
          <p:cNvSpPr>
            <a:spLocks noGrp="1"/>
          </p:cNvSpPr>
          <p:nvPr>
            <p:ph type="title"/>
          </p:nvPr>
        </p:nvSpPr>
        <p:spPr>
          <a:xfrm>
            <a:off x="7859485" y="634946"/>
            <a:ext cx="3690257" cy="1450757"/>
          </a:xfrm>
        </p:spPr>
        <p:txBody>
          <a:bodyPr>
            <a:normAutofit/>
          </a:bodyPr>
          <a:lstStyle/>
          <a:p>
            <a:pPr lvl="0"/>
            <a:r>
              <a:rPr lang="en-US" b="1">
                <a:effectLst>
                  <a:outerShdw blurRad="38100" dist="38100" dir="2700000" algn="tl">
                    <a:srgbClr val="000000">
                      <a:alpha val="43137"/>
                    </a:srgbClr>
                  </a:outerShdw>
                </a:effectLst>
              </a:rPr>
              <a:t>Powered by</a:t>
            </a:r>
          </a:p>
        </p:txBody>
      </p:sp>
      <p:sp>
        <p:nvSpPr>
          <p:cNvPr id="3" name="Content Placeholder 2"/>
          <p:cNvSpPr>
            <a:spLocks noGrp="1"/>
          </p:cNvSpPr>
          <p:nvPr>
            <p:ph idx="1"/>
          </p:nvPr>
        </p:nvSpPr>
        <p:spPr>
          <a:xfrm>
            <a:off x="7859485" y="2198914"/>
            <a:ext cx="3690257" cy="3670180"/>
          </a:xfrm>
        </p:spPr>
        <p:txBody>
          <a:bodyPr>
            <a:normAutofit/>
          </a:bodyPr>
          <a:lstStyle/>
          <a:p>
            <a:pPr marL="0" indent="0">
              <a:buNone/>
            </a:pPr>
            <a:endParaRPr lang="en-US"/>
          </a:p>
          <a:p>
            <a:pPr marL="457200" indent="-457200">
              <a:buFont typeface="+mj-lt"/>
              <a:buAutoNum type="arabicPeriod"/>
            </a:pPr>
            <a:endParaRPr lang="en-US"/>
          </a:p>
          <a:p>
            <a:endParaRPr lang="en-US"/>
          </a:p>
        </p:txBody>
      </p:sp>
    </p:spTree>
    <p:extLst>
      <p:ext uri="{BB962C8B-B14F-4D97-AF65-F5344CB8AC3E}">
        <p14:creationId xmlns:p14="http://schemas.microsoft.com/office/powerpoint/2010/main" val="63156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effectLst>
                  <a:outerShdw blurRad="38100" dist="38100" dir="2700000" algn="tl">
                    <a:srgbClr val="000000">
                      <a:alpha val="43137"/>
                    </a:srgbClr>
                  </a:outerShdw>
                </a:effectLst>
              </a:rPr>
              <a:t>Be an Active Member</a:t>
            </a:r>
          </a:p>
        </p:txBody>
      </p:sp>
      <p:sp>
        <p:nvSpPr>
          <p:cNvPr id="3" name="Content Placeholder 2"/>
          <p:cNvSpPr>
            <a:spLocks noGrp="1"/>
          </p:cNvSpPr>
          <p:nvPr>
            <p:ph idx="1"/>
          </p:nvPr>
        </p:nvSpPr>
        <p:spPr>
          <a:xfrm>
            <a:off x="1097280" y="1737360"/>
            <a:ext cx="10058400" cy="4131734"/>
          </a:xfrm>
        </p:spPr>
        <p:txBody>
          <a:bodyPr>
            <a:normAutofit lnSpcReduction="10000"/>
          </a:bodyPr>
          <a:lstStyle/>
          <a:p>
            <a:pPr lvl="1">
              <a:buFont typeface="Wingdings" panose="05000000000000000000" pitchFamily="2" charset="2"/>
              <a:buChar char="v"/>
            </a:pPr>
            <a:r>
              <a:rPr lang="en-US" sz="3200" dirty="0"/>
              <a:t> Like Us </a:t>
            </a:r>
            <a:r>
              <a:rPr lang="en-US" sz="3200" dirty="0">
                <a:hlinkClick r:id="rId2"/>
              </a:rPr>
              <a:t>https://www.facebook.com/homesmartny</a:t>
            </a:r>
            <a:endParaRPr lang="en-US" sz="3200" dirty="0"/>
          </a:p>
          <a:p>
            <a:pPr lvl="1">
              <a:buFont typeface="Wingdings" panose="05000000000000000000" pitchFamily="2" charset="2"/>
              <a:buChar char="v"/>
            </a:pPr>
            <a:r>
              <a:rPr lang="en-US" sz="3200" dirty="0"/>
              <a:t> Follow Us  </a:t>
            </a:r>
            <a:r>
              <a:rPr lang="en-US" sz="3200" dirty="0">
                <a:hlinkClick r:id="rId3"/>
              </a:rPr>
              <a:t>https://twitter.com/HomeSmartNY</a:t>
            </a:r>
            <a:endParaRPr lang="en-US" sz="3200" dirty="0"/>
          </a:p>
          <a:p>
            <a:pPr lvl="1">
              <a:buFont typeface="Wingdings" panose="05000000000000000000" pitchFamily="2" charset="2"/>
              <a:buChar char="v"/>
            </a:pPr>
            <a:r>
              <a:rPr lang="en-US" sz="3200" dirty="0"/>
              <a:t> Share our social media.  We will share yours too</a:t>
            </a:r>
          </a:p>
          <a:p>
            <a:pPr lvl="1">
              <a:buFont typeface="Wingdings" panose="05000000000000000000" pitchFamily="2" charset="2"/>
              <a:buChar char="v"/>
            </a:pPr>
            <a:r>
              <a:rPr lang="en-US" sz="3200" dirty="0"/>
              <a:t> Review and update your organization’s information</a:t>
            </a:r>
          </a:p>
          <a:p>
            <a:pPr lvl="1">
              <a:buFont typeface="Wingdings" panose="05000000000000000000" pitchFamily="2" charset="2"/>
              <a:buChar char="v"/>
            </a:pPr>
            <a:r>
              <a:rPr lang="en-US" sz="3200" dirty="0"/>
              <a:t> Sign up for </a:t>
            </a:r>
            <a:r>
              <a:rPr lang="en-US" sz="3200" dirty="0" err="1"/>
              <a:t>eHome</a:t>
            </a:r>
            <a:r>
              <a:rPr lang="en-US" sz="3200" dirty="0"/>
              <a:t> America </a:t>
            </a:r>
          </a:p>
          <a:p>
            <a:pPr lvl="1">
              <a:buFont typeface="Wingdings" panose="05000000000000000000" pitchFamily="2" charset="2"/>
              <a:buChar char="v"/>
            </a:pPr>
            <a:r>
              <a:rPr lang="en-US" sz="3200" dirty="0"/>
              <a:t> Volunteer for a Committee</a:t>
            </a:r>
          </a:p>
          <a:p>
            <a:pPr lvl="1">
              <a:buFont typeface="Wingdings" panose="05000000000000000000" pitchFamily="2" charset="2"/>
              <a:buChar char="v"/>
            </a:pPr>
            <a:r>
              <a:rPr lang="en-US" sz="3200" dirty="0"/>
              <a:t> Be active in your Chapter</a:t>
            </a:r>
          </a:p>
          <a:p>
            <a:pPr lvl="1">
              <a:buFont typeface="Wingdings" panose="05000000000000000000" pitchFamily="2" charset="2"/>
              <a:buChar char="v"/>
            </a:pPr>
            <a:r>
              <a:rPr lang="en-US" sz="3200" dirty="0"/>
              <a:t> Renew your membership for 2018</a:t>
            </a:r>
          </a:p>
          <a:p>
            <a:pPr lvl="1"/>
            <a:endParaRPr lang="en-US" dirty="0"/>
          </a:p>
          <a:p>
            <a:endParaRPr lang="en-US" dirty="0"/>
          </a:p>
        </p:txBody>
      </p:sp>
    </p:spTree>
    <p:extLst>
      <p:ext uri="{BB962C8B-B14F-4D97-AF65-F5344CB8AC3E}">
        <p14:creationId xmlns:p14="http://schemas.microsoft.com/office/powerpoint/2010/main" val="215473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 b="9247"/>
          <a:stretch/>
        </p:blipFill>
        <p:spPr>
          <a:xfrm>
            <a:off x="16" y="10"/>
            <a:ext cx="7556889"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96885" y="640080"/>
            <a:ext cx="3659246" cy="2926080"/>
          </a:xfrm>
        </p:spPr>
        <p:txBody>
          <a:bodyPr>
            <a:normAutofit/>
          </a:bodyPr>
          <a:lstStyle/>
          <a:p>
            <a:pPr algn="ctr"/>
            <a:r>
              <a:rPr lang="en-US" sz="4400" dirty="0">
                <a:solidFill>
                  <a:srgbClr val="FFFFFF"/>
                </a:solidFill>
                <a:effectLst>
                  <a:outerShdw blurRad="38100" dist="38100" dir="2700000" algn="tl">
                    <a:srgbClr val="000000">
                      <a:alpha val="43137"/>
                    </a:srgbClr>
                  </a:outerShdw>
                </a:effectLst>
              </a:rPr>
              <a:t>Power</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Through </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Partnership</a:t>
            </a:r>
          </a:p>
        </p:txBody>
      </p:sp>
      <p:sp>
        <p:nvSpPr>
          <p:cNvPr id="3" name="Subtitle 2"/>
          <p:cNvSpPr>
            <a:spLocks noGrp="1"/>
          </p:cNvSpPr>
          <p:nvPr>
            <p:ph type="subTitle" idx="1"/>
          </p:nvPr>
        </p:nvSpPr>
        <p:spPr>
          <a:xfrm>
            <a:off x="8096885" y="3578085"/>
            <a:ext cx="3659246" cy="1554480"/>
          </a:xfrm>
        </p:spPr>
        <p:txBody>
          <a:bodyPr>
            <a:normAutofit/>
          </a:bodyPr>
          <a:lstStyle/>
          <a:p>
            <a:r>
              <a:rPr lang="en-US" sz="1500" dirty="0">
                <a:solidFill>
                  <a:srgbClr val="FFFFFF"/>
                </a:solidFill>
              </a:rPr>
              <a:t>Statewide conference</a:t>
            </a:r>
          </a:p>
          <a:p>
            <a:r>
              <a:rPr lang="en-US" sz="1500" dirty="0">
                <a:solidFill>
                  <a:srgbClr val="FFFFFF"/>
                </a:solidFill>
              </a:rPr>
              <a:t>Thursday, September 28, 2017</a:t>
            </a:r>
          </a:p>
        </p:txBody>
      </p:sp>
    </p:spTree>
    <p:extLst>
      <p:ext uri="{BB962C8B-B14F-4D97-AF65-F5344CB8AC3E}">
        <p14:creationId xmlns:p14="http://schemas.microsoft.com/office/powerpoint/2010/main" val="9067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7AF614F-5BC3-4086-99F5-B87C5847A0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b="1">
                <a:solidFill>
                  <a:srgbClr val="FFFFFF"/>
                </a:solidFill>
                <a:effectLst>
                  <a:outerShdw blurRad="38100" dist="38100" dir="2700000" algn="tl">
                    <a:srgbClr val="000000">
                      <a:alpha val="43137"/>
                    </a:srgbClr>
                  </a:outerShdw>
                </a:effectLst>
              </a:rPr>
              <a:t>Meet Your Partnership Panelists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88088153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216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737" y="3203975"/>
            <a:ext cx="10058400" cy="1450757"/>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Jason Jefferies</a:t>
            </a:r>
            <a:br>
              <a:rPr lang="en-US" b="1" dirty="0">
                <a:solidFill>
                  <a:srgbClr val="002060"/>
                </a:solidFill>
                <a:effectLst>
                  <a:outerShdw blurRad="38100" dist="38100" dir="2700000" algn="tl">
                    <a:srgbClr val="000000">
                      <a:alpha val="43137"/>
                    </a:srgbClr>
                  </a:outerShdw>
                </a:effectLst>
              </a:rPr>
            </a:br>
            <a:r>
              <a:rPr lang="en-US" dirty="0"/>
              <a:t>Affordable Lending Regional Manager – North East</a:t>
            </a:r>
            <a:br>
              <a:rPr lang="en-US" dirty="0"/>
            </a:br>
            <a:r>
              <a:rPr lang="en-US" dirty="0"/>
              <a:t>Freddie Mac</a:t>
            </a: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3733800"/>
            <a:ext cx="10058400" cy="2135294"/>
          </a:xfrm>
        </p:spPr>
        <p:txBody>
          <a:bodyPr>
            <a:normAutofit/>
          </a:bodyPr>
          <a:lstStyle/>
          <a:p>
            <a:pPr marL="201168" lvl="1" indent="0">
              <a:buNone/>
            </a:pPr>
            <a:endParaRPr lang="en-US" dirty="0"/>
          </a:p>
          <a:p>
            <a:endParaRPr lang="en-US" dirty="0"/>
          </a:p>
        </p:txBody>
      </p:sp>
    </p:spTree>
    <p:extLst>
      <p:ext uri="{BB962C8B-B14F-4D97-AF65-F5344CB8AC3E}">
        <p14:creationId xmlns:p14="http://schemas.microsoft.com/office/powerpoint/2010/main" val="1432782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1" y="4572001"/>
            <a:ext cx="5680039" cy="804231"/>
          </a:xfrm>
        </p:spPr>
        <p:txBody>
          <a:bodyPr>
            <a:normAutofit/>
          </a:bodyPr>
          <a:lstStyle/>
          <a:p>
            <a:r>
              <a:rPr lang="en-US" sz="2400" dirty="0"/>
              <a:t>Sustainable Affordable Lending Programs</a:t>
            </a:r>
          </a:p>
        </p:txBody>
      </p:sp>
      <p:sp>
        <p:nvSpPr>
          <p:cNvPr id="4" name="Text Placeholder 3"/>
          <p:cNvSpPr>
            <a:spLocks noGrp="1"/>
          </p:cNvSpPr>
          <p:nvPr>
            <p:ph type="body" sz="quarter" idx="11"/>
          </p:nvPr>
        </p:nvSpPr>
        <p:spPr>
          <a:xfrm>
            <a:off x="4674118" y="5951136"/>
            <a:ext cx="5577920" cy="297265"/>
          </a:xfrm>
        </p:spPr>
        <p:txBody>
          <a:bodyPr/>
          <a:lstStyle/>
          <a:p>
            <a:r>
              <a:rPr lang="en-US" dirty="0"/>
              <a:t>March, 2017</a:t>
            </a:r>
          </a:p>
        </p:txBody>
      </p:sp>
    </p:spTree>
    <p:extLst>
      <p:ext uri="{BB962C8B-B14F-4D97-AF65-F5344CB8AC3E}">
        <p14:creationId xmlns:p14="http://schemas.microsoft.com/office/powerpoint/2010/main" val="300047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369586" y="1143000"/>
            <a:ext cx="4222214" cy="5410200"/>
          </a:xfrm>
        </p:spPr>
        <p:txBody>
          <a:bodyPr/>
          <a:lstStyle/>
          <a:p>
            <a:pPr marL="0" indent="0" algn="ctr">
              <a:buNone/>
            </a:pPr>
            <a:r>
              <a:rPr lang="en-US" b="1" u="sng" dirty="0"/>
              <a:t>Housing Market Environment</a:t>
            </a:r>
          </a:p>
          <a:p>
            <a:r>
              <a:rPr lang="en-US" sz="2000" b="1" dirty="0"/>
              <a:t>Good news:</a:t>
            </a:r>
          </a:p>
          <a:p>
            <a:pPr lvl="1"/>
            <a:r>
              <a:rPr lang="en-US" sz="1600" dirty="0"/>
              <a:t>Economy, employment, wages growing – but slowly</a:t>
            </a:r>
          </a:p>
          <a:p>
            <a:pPr lvl="1"/>
            <a:r>
              <a:rPr lang="en-US" sz="1600" dirty="0"/>
              <a:t>Housing starts increasing</a:t>
            </a:r>
          </a:p>
          <a:p>
            <a:pPr lvl="1"/>
            <a:r>
              <a:rPr lang="en-US" sz="1600" dirty="0"/>
              <a:t>1 million homeowners regained positive equity in 2015</a:t>
            </a:r>
          </a:p>
          <a:p>
            <a:pPr lvl="1"/>
            <a:r>
              <a:rPr lang="en-US" sz="1600" dirty="0"/>
              <a:t>Strong belief in homeownership </a:t>
            </a:r>
          </a:p>
          <a:p>
            <a:r>
              <a:rPr lang="en-US" sz="2000" b="1" dirty="0"/>
              <a:t>Not-so-good news:</a:t>
            </a:r>
          </a:p>
          <a:p>
            <a:pPr lvl="1"/>
            <a:r>
              <a:rPr lang="en-US" sz="1600" dirty="0"/>
              <a:t>Lending myths abound</a:t>
            </a:r>
          </a:p>
          <a:p>
            <a:pPr lvl="1"/>
            <a:r>
              <a:rPr lang="en-US" sz="1600" dirty="0"/>
              <a:t>Low inventory</a:t>
            </a:r>
          </a:p>
          <a:p>
            <a:pPr lvl="1"/>
            <a:r>
              <a:rPr lang="en-US" sz="1600" dirty="0"/>
              <a:t>Rising home prices</a:t>
            </a:r>
          </a:p>
          <a:p>
            <a:pPr lvl="1"/>
            <a:r>
              <a:rPr lang="en-US" sz="1600" dirty="0"/>
              <a:t>Rising interest rates</a:t>
            </a:r>
          </a:p>
        </p:txBody>
      </p:sp>
      <p:sp>
        <p:nvSpPr>
          <p:cNvPr id="3" name="Content Placeholder 2"/>
          <p:cNvSpPr>
            <a:spLocks noGrp="1"/>
          </p:cNvSpPr>
          <p:nvPr>
            <p:ph sz="quarter" idx="15"/>
          </p:nvPr>
        </p:nvSpPr>
        <p:spPr>
          <a:xfrm>
            <a:off x="1752600" y="1143000"/>
            <a:ext cx="4343400" cy="5257800"/>
          </a:xfrm>
        </p:spPr>
        <p:txBody>
          <a:bodyPr/>
          <a:lstStyle/>
          <a:p>
            <a:pPr marL="0" indent="0" algn="ctr">
              <a:spcAft>
                <a:spcPts val="1800"/>
              </a:spcAft>
              <a:buNone/>
            </a:pPr>
            <a:r>
              <a:rPr lang="en-US" b="1" u="sng" dirty="0"/>
              <a:t>Household Demographics</a:t>
            </a:r>
          </a:p>
          <a:p>
            <a:r>
              <a:rPr lang="en-US" sz="2000" b="1" dirty="0"/>
              <a:t>Household formations: </a:t>
            </a:r>
            <a:br>
              <a:rPr lang="en-US" sz="1800" dirty="0"/>
            </a:br>
            <a:r>
              <a:rPr lang="en-US" sz="1600" dirty="0"/>
              <a:t>1.3 million in 2015, up from 653,000 in 2013</a:t>
            </a:r>
          </a:p>
          <a:p>
            <a:r>
              <a:rPr lang="en-US" sz="2000" b="1" dirty="0"/>
              <a:t>Millennials living with parents: </a:t>
            </a:r>
            <a:r>
              <a:rPr lang="en-US" sz="1600" dirty="0"/>
              <a:t>~1/4</a:t>
            </a:r>
          </a:p>
          <a:p>
            <a:r>
              <a:rPr lang="en-US" sz="2000" b="1" dirty="0"/>
              <a:t>Millennial households: </a:t>
            </a:r>
            <a:br>
              <a:rPr lang="en-US" dirty="0"/>
            </a:br>
            <a:r>
              <a:rPr lang="en-US" sz="2000" dirty="0"/>
              <a:t>16 million in 2015, rising to</a:t>
            </a:r>
            <a:br>
              <a:rPr lang="en-US" sz="2000" dirty="0"/>
            </a:br>
            <a:r>
              <a:rPr lang="en-US" sz="2000" dirty="0"/>
              <a:t>40 million in 2025</a:t>
            </a:r>
            <a:endParaRPr lang="en-US" dirty="0"/>
          </a:p>
          <a:p>
            <a:r>
              <a:rPr lang="en-US" sz="2000" b="1" dirty="0"/>
              <a:t>Minorities share of household growth 2015-2025: </a:t>
            </a:r>
            <a:r>
              <a:rPr lang="en-US" sz="1600" dirty="0"/>
              <a:t>75%</a:t>
            </a:r>
          </a:p>
          <a:p>
            <a:r>
              <a:rPr lang="en-US" sz="2000" b="1" dirty="0"/>
              <a:t>Households aged 70+: </a:t>
            </a:r>
            <a:br>
              <a:rPr lang="en-US" dirty="0"/>
            </a:br>
            <a:r>
              <a:rPr lang="en-US" sz="1600" dirty="0"/>
              <a:t>↑8 million (40%) from 2015-2025</a:t>
            </a:r>
          </a:p>
        </p:txBody>
      </p:sp>
      <p:sp>
        <p:nvSpPr>
          <p:cNvPr id="4" name="Title 3"/>
          <p:cNvSpPr>
            <a:spLocks noGrp="1"/>
          </p:cNvSpPr>
          <p:nvPr>
            <p:ph type="title"/>
          </p:nvPr>
        </p:nvSpPr>
        <p:spPr/>
        <p:txBody>
          <a:bodyPr/>
          <a:lstStyle/>
          <a:p>
            <a:r>
              <a:rPr lang="en-US" dirty="0"/>
              <a:t>What’s Happening in the Housing Market?</a:t>
            </a:r>
          </a:p>
        </p:txBody>
      </p:sp>
      <p:sp>
        <p:nvSpPr>
          <p:cNvPr id="5" name="TextBox 4"/>
          <p:cNvSpPr txBox="1"/>
          <p:nvPr/>
        </p:nvSpPr>
        <p:spPr>
          <a:xfrm>
            <a:off x="1828800" y="6248400"/>
            <a:ext cx="4267200" cy="304800"/>
          </a:xfrm>
          <a:prstGeom prst="rect">
            <a:avLst/>
          </a:prstGeom>
          <a:noFill/>
          <a:ln>
            <a:noFill/>
          </a:ln>
        </p:spPr>
        <p:txBody>
          <a:bodyPr wrap="square" lIns="0" tIns="0" rIns="0" bIns="0" rtlCol="0">
            <a:noAutofit/>
          </a:bodyPr>
          <a:lstStyle/>
          <a:p>
            <a:pPr defTabSz="914400"/>
            <a:r>
              <a:rPr lang="en-US" sz="900" dirty="0">
                <a:solidFill>
                  <a:srgbClr val="000000"/>
                </a:solidFill>
                <a:latin typeface="Arial"/>
              </a:rPr>
              <a:t>Source: Joint Center for Housing Studies of Harvard University’s </a:t>
            </a:r>
            <a:br>
              <a:rPr lang="en-US" sz="900" dirty="0">
                <a:solidFill>
                  <a:srgbClr val="000000"/>
                </a:solidFill>
                <a:latin typeface="Arial"/>
              </a:rPr>
            </a:br>
            <a:r>
              <a:rPr lang="en-US" sz="900" dirty="0">
                <a:solidFill>
                  <a:srgbClr val="000000"/>
                </a:solidFill>
                <a:latin typeface="Arial"/>
              </a:rPr>
              <a:t>“2016 State of the Nation’s Housing”</a:t>
            </a:r>
          </a:p>
        </p:txBody>
      </p:sp>
      <p:cxnSp>
        <p:nvCxnSpPr>
          <p:cNvPr id="9" name="Straight Connector 8"/>
          <p:cNvCxnSpPr/>
          <p:nvPr/>
        </p:nvCxnSpPr>
        <p:spPr bwMode="auto">
          <a:xfrm>
            <a:off x="6172200" y="1066800"/>
            <a:ext cx="0" cy="5334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350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1981201" y="1066801"/>
            <a:ext cx="8229600" cy="2249487"/>
          </a:xfrm>
        </p:spPr>
        <p:txBody>
          <a:bodyPr>
            <a:normAutofit/>
          </a:bodyPr>
          <a:lstStyle/>
          <a:p>
            <a:r>
              <a:rPr lang="en-US" b="1" dirty="0"/>
              <a:t>83+ million </a:t>
            </a:r>
            <a:r>
              <a:rPr lang="en-US" dirty="0"/>
              <a:t>of them</a:t>
            </a:r>
          </a:p>
          <a:p>
            <a:r>
              <a:rPr lang="en-US" b="1" dirty="0"/>
              <a:t>26.3 years old </a:t>
            </a:r>
            <a:r>
              <a:rPr lang="en-US" dirty="0"/>
              <a:t>on average </a:t>
            </a:r>
          </a:p>
          <a:p>
            <a:r>
              <a:rPr lang="en-US" b="1" dirty="0"/>
              <a:t>$51,000 </a:t>
            </a:r>
            <a:r>
              <a:rPr lang="en-US" dirty="0"/>
              <a:t>average annual income</a:t>
            </a:r>
          </a:p>
          <a:p>
            <a:r>
              <a:rPr lang="en-US" b="1" dirty="0"/>
              <a:t>14%</a:t>
            </a:r>
            <a:r>
              <a:rPr lang="en-US" dirty="0"/>
              <a:t> with mortgages</a:t>
            </a:r>
          </a:p>
        </p:txBody>
      </p:sp>
      <p:sp>
        <p:nvSpPr>
          <p:cNvPr id="3" name="Title 2"/>
          <p:cNvSpPr>
            <a:spLocks noGrp="1"/>
          </p:cNvSpPr>
          <p:nvPr>
            <p:ph type="title"/>
          </p:nvPr>
        </p:nvSpPr>
        <p:spPr/>
        <p:txBody>
          <a:bodyPr/>
          <a:lstStyle/>
          <a:p>
            <a:r>
              <a:rPr lang="en-US" dirty="0"/>
              <a:t>Millennials Dominate the Conversation</a:t>
            </a:r>
          </a:p>
        </p:txBody>
      </p:sp>
      <p:graphicFrame>
        <p:nvGraphicFramePr>
          <p:cNvPr id="4" name="Table 3"/>
          <p:cNvGraphicFramePr>
            <a:graphicFrameLocks noGrp="1"/>
          </p:cNvGraphicFramePr>
          <p:nvPr>
            <p:extLst/>
          </p:nvPr>
        </p:nvGraphicFramePr>
        <p:xfrm>
          <a:off x="2438400" y="3266440"/>
          <a:ext cx="7391400" cy="2296160"/>
        </p:xfrm>
        <a:graphic>
          <a:graphicData uri="http://schemas.openxmlformats.org/drawingml/2006/table">
            <a:tbl>
              <a:tblPr firstRow="1" bandRow="1">
                <a:tableStyleId>{5C22544A-7EE6-4342-B048-85BDC9FD1C3A}</a:tableStyleId>
              </a:tblPr>
              <a:tblGrid>
                <a:gridCol w="3695700">
                  <a:extLst>
                    <a:ext uri="{9D8B030D-6E8A-4147-A177-3AD203B41FA5}">
                      <a16:colId xmlns:a16="http://schemas.microsoft.com/office/drawing/2014/main" val="4246703440"/>
                    </a:ext>
                  </a:extLst>
                </a:gridCol>
                <a:gridCol w="3695700">
                  <a:extLst>
                    <a:ext uri="{9D8B030D-6E8A-4147-A177-3AD203B41FA5}">
                      <a16:colId xmlns:a16="http://schemas.microsoft.com/office/drawing/2014/main" val="3745583554"/>
                    </a:ext>
                  </a:extLst>
                </a:gridCol>
              </a:tblGrid>
              <a:tr h="370840">
                <a:tc>
                  <a:txBody>
                    <a:bodyPr/>
                    <a:lstStyle/>
                    <a:p>
                      <a:pPr algn="ctr"/>
                      <a:r>
                        <a:rPr lang="en-US" dirty="0"/>
                        <a:t>Creditworthiness (</a:t>
                      </a:r>
                      <a:r>
                        <a:rPr lang="en-US" dirty="0" err="1"/>
                        <a:t>VantageScore</a:t>
                      </a:r>
                      <a:r>
                        <a:rPr lang="en-US" baseline="30000" dirty="0"/>
                        <a:t>®</a:t>
                      </a:r>
                      <a:r>
                        <a:rPr lang="en-US" dirty="0"/>
                        <a:t> 3.0)</a:t>
                      </a:r>
                    </a:p>
                  </a:txBody>
                  <a:tcPr/>
                </a:tc>
                <a:tc>
                  <a:txBody>
                    <a:bodyPr/>
                    <a:lstStyle/>
                    <a:p>
                      <a:pPr algn="ctr"/>
                      <a:r>
                        <a:rPr lang="en-US" dirty="0"/>
                        <a:t>Percentage</a:t>
                      </a:r>
                      <a:r>
                        <a:rPr lang="en-US" baseline="0" dirty="0"/>
                        <a:t> of Millennials</a:t>
                      </a:r>
                      <a:endParaRPr lang="en-US" dirty="0"/>
                    </a:p>
                  </a:txBody>
                  <a:tcPr/>
                </a:tc>
                <a:extLst>
                  <a:ext uri="{0D108BD9-81ED-4DB2-BD59-A6C34878D82A}">
                    <a16:rowId xmlns:a16="http://schemas.microsoft.com/office/drawing/2014/main" val="1426782215"/>
                  </a:ext>
                </a:extLst>
              </a:tr>
              <a:tr h="370840">
                <a:tc>
                  <a:txBody>
                    <a:bodyPr/>
                    <a:lstStyle/>
                    <a:p>
                      <a:r>
                        <a:rPr lang="en-US" b="1" dirty="0"/>
                        <a:t>Strong</a:t>
                      </a:r>
                      <a:r>
                        <a:rPr lang="en-US" dirty="0"/>
                        <a:t> (&gt;737)</a:t>
                      </a:r>
                    </a:p>
                  </a:txBody>
                  <a:tcPr/>
                </a:tc>
                <a:tc>
                  <a:txBody>
                    <a:bodyPr/>
                    <a:lstStyle/>
                    <a:p>
                      <a:r>
                        <a:rPr lang="en-US" b="1" dirty="0"/>
                        <a:t>14%</a:t>
                      </a:r>
                    </a:p>
                  </a:txBody>
                  <a:tcPr/>
                </a:tc>
                <a:extLst>
                  <a:ext uri="{0D108BD9-81ED-4DB2-BD59-A6C34878D82A}">
                    <a16:rowId xmlns:a16="http://schemas.microsoft.com/office/drawing/2014/main" val="2928006300"/>
                  </a:ext>
                </a:extLst>
              </a:tr>
              <a:tr h="370840">
                <a:tc>
                  <a:txBody>
                    <a:bodyPr/>
                    <a:lstStyle/>
                    <a:p>
                      <a:r>
                        <a:rPr lang="en-US" b="1" dirty="0"/>
                        <a:t>Moderate</a:t>
                      </a:r>
                      <a:r>
                        <a:rPr lang="en-US" dirty="0"/>
                        <a:t> (661-736)</a:t>
                      </a:r>
                    </a:p>
                  </a:txBody>
                  <a:tcPr/>
                </a:tc>
                <a:tc>
                  <a:txBody>
                    <a:bodyPr/>
                    <a:lstStyle/>
                    <a:p>
                      <a:r>
                        <a:rPr lang="en-US" b="1" dirty="0"/>
                        <a:t>19%</a:t>
                      </a:r>
                    </a:p>
                  </a:txBody>
                  <a:tcPr/>
                </a:tc>
                <a:extLst>
                  <a:ext uri="{0D108BD9-81ED-4DB2-BD59-A6C34878D82A}">
                    <a16:rowId xmlns:a16="http://schemas.microsoft.com/office/drawing/2014/main" val="3967045557"/>
                  </a:ext>
                </a:extLst>
              </a:tr>
              <a:tr h="370840">
                <a:tc>
                  <a:txBody>
                    <a:bodyPr/>
                    <a:lstStyle/>
                    <a:p>
                      <a:r>
                        <a:rPr lang="en-US" b="1" dirty="0"/>
                        <a:t>Weak</a:t>
                      </a:r>
                      <a:r>
                        <a:rPr lang="en-US" dirty="0"/>
                        <a:t> (&lt;661 +/or other setbacks)</a:t>
                      </a:r>
                    </a:p>
                    <a:p>
                      <a:pPr marL="285750" indent="-285750">
                        <a:buFont typeface="Arial" panose="020B0604020202020204" pitchFamily="34" charset="0"/>
                        <a:buChar char="•"/>
                      </a:pPr>
                      <a:r>
                        <a:rPr lang="en-US" dirty="0"/>
                        <a:t>Near-moderate 601-660</a:t>
                      </a:r>
                    </a:p>
                    <a:p>
                      <a:pPr marL="285750" indent="-285750">
                        <a:buFont typeface="Arial" panose="020B0604020202020204" pitchFamily="34" charset="0"/>
                        <a:buChar char="•"/>
                      </a:pPr>
                      <a:r>
                        <a:rPr lang="en-US" dirty="0"/>
                        <a:t>Near-moderate</a:t>
                      </a:r>
                      <a:r>
                        <a:rPr lang="en-US" baseline="0" dirty="0"/>
                        <a:t> &lt;601</a:t>
                      </a:r>
                      <a:endParaRPr lang="en-US" dirty="0"/>
                    </a:p>
                  </a:txBody>
                  <a:tcPr/>
                </a:tc>
                <a:tc>
                  <a:txBody>
                    <a:bodyPr/>
                    <a:lstStyle/>
                    <a:p>
                      <a:r>
                        <a:rPr lang="en-US" b="1" dirty="0"/>
                        <a:t>50%</a:t>
                      </a:r>
                    </a:p>
                    <a:p>
                      <a:pPr marL="285750" indent="-285750">
                        <a:buFont typeface="Arial" panose="020B0604020202020204" pitchFamily="34" charset="0"/>
                        <a:buChar char="•"/>
                      </a:pPr>
                      <a:r>
                        <a:rPr lang="en-US" dirty="0"/>
                        <a:t>29.1%</a:t>
                      </a:r>
                    </a:p>
                    <a:p>
                      <a:pPr marL="285750" indent="-285750">
                        <a:buFont typeface="Arial" panose="020B0604020202020204" pitchFamily="34" charset="0"/>
                        <a:buChar char="•"/>
                      </a:pPr>
                      <a:r>
                        <a:rPr lang="en-US" dirty="0"/>
                        <a:t>70.6%</a:t>
                      </a:r>
                    </a:p>
                  </a:txBody>
                  <a:tcPr/>
                </a:tc>
                <a:extLst>
                  <a:ext uri="{0D108BD9-81ED-4DB2-BD59-A6C34878D82A}">
                    <a16:rowId xmlns:a16="http://schemas.microsoft.com/office/drawing/2014/main" val="3954473425"/>
                  </a:ext>
                </a:extLst>
              </a:tr>
            </a:tbl>
          </a:graphicData>
        </a:graphic>
      </p:graphicFrame>
      <p:sp>
        <p:nvSpPr>
          <p:cNvPr id="5" name="TextBox 4"/>
          <p:cNvSpPr txBox="1"/>
          <p:nvPr/>
        </p:nvSpPr>
        <p:spPr>
          <a:xfrm>
            <a:off x="2057400" y="6324600"/>
            <a:ext cx="3810000" cy="228600"/>
          </a:xfrm>
          <a:prstGeom prst="rect">
            <a:avLst/>
          </a:prstGeom>
          <a:noFill/>
          <a:ln>
            <a:noFill/>
          </a:ln>
        </p:spPr>
        <p:txBody>
          <a:bodyPr wrap="square" lIns="0" tIns="0" rIns="0" bIns="0" rtlCol="0">
            <a:noAutofit/>
          </a:bodyPr>
          <a:lstStyle/>
          <a:p>
            <a:pPr defTabSz="914400"/>
            <a:r>
              <a:rPr lang="en-US" sz="900" dirty="0">
                <a:solidFill>
                  <a:srgbClr val="000000">
                    <a:lumMod val="65000"/>
                    <a:lumOff val="35000"/>
                  </a:srgbClr>
                </a:solidFill>
                <a:latin typeface="Arial"/>
              </a:rPr>
              <a:t>Sources: Experian data, Freddie Mac analysis</a:t>
            </a:r>
          </a:p>
        </p:txBody>
      </p:sp>
      <p:sp>
        <p:nvSpPr>
          <p:cNvPr id="6" name="TextBox 5"/>
          <p:cNvSpPr txBox="1"/>
          <p:nvPr/>
        </p:nvSpPr>
        <p:spPr>
          <a:xfrm>
            <a:off x="7696200" y="4257040"/>
            <a:ext cx="2438400" cy="1066800"/>
          </a:xfrm>
          <a:prstGeom prst="rect">
            <a:avLst/>
          </a:prstGeom>
          <a:noFill/>
          <a:ln>
            <a:noFill/>
          </a:ln>
        </p:spPr>
        <p:txBody>
          <a:bodyPr wrap="square" lIns="0" tIns="0" rIns="0" bIns="0" rtlCol="0">
            <a:noAutofit/>
          </a:bodyPr>
          <a:lstStyle/>
          <a:p>
            <a:pPr algn="ctr" defTabSz="914400"/>
            <a:r>
              <a:rPr lang="en-US" sz="2400" b="1" dirty="0">
                <a:solidFill>
                  <a:srgbClr val="000000"/>
                </a:solidFill>
                <a:latin typeface="Arial"/>
              </a:rPr>
              <a:t>24 million are mortgage-ready</a:t>
            </a:r>
          </a:p>
          <a:p>
            <a:pPr algn="ctr" defTabSz="914400"/>
            <a:r>
              <a:rPr lang="en-US" sz="2400" b="1" dirty="0">
                <a:solidFill>
                  <a:srgbClr val="000000"/>
                </a:solidFill>
                <a:latin typeface="Arial"/>
              </a:rPr>
              <a:t>now</a:t>
            </a:r>
          </a:p>
        </p:txBody>
      </p:sp>
      <p:sp>
        <p:nvSpPr>
          <p:cNvPr id="7" name="Oval 6"/>
          <p:cNvSpPr/>
          <p:nvPr/>
        </p:nvSpPr>
        <p:spPr bwMode="auto">
          <a:xfrm>
            <a:off x="7543800" y="4028440"/>
            <a:ext cx="2743200" cy="1371600"/>
          </a:xfrm>
          <a:prstGeom prst="ellipse">
            <a:avLst/>
          </a:prstGeom>
          <a:noFill/>
          <a:ln w="50800" cap="flat" cmpd="sng" algn="ctr">
            <a:solidFill>
              <a:srgbClr val="00B05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697501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Are the Greatest Concentrations of Mortgage-ready Millennials?</a:t>
            </a:r>
          </a:p>
        </p:txBody>
      </p:sp>
      <p:pic>
        <p:nvPicPr>
          <p:cNvPr id="7" name="Picture 6"/>
          <p:cNvPicPr>
            <a:picLocks noChangeAspect="1"/>
          </p:cNvPicPr>
          <p:nvPr/>
        </p:nvPicPr>
        <p:blipFill>
          <a:blip r:embed="rId3"/>
          <a:stretch>
            <a:fillRect/>
          </a:stretch>
        </p:blipFill>
        <p:spPr>
          <a:xfrm>
            <a:off x="2193878" y="1727832"/>
            <a:ext cx="7864522" cy="4444369"/>
          </a:xfrm>
          <a:prstGeom prst="rect">
            <a:avLst/>
          </a:prstGeom>
        </p:spPr>
      </p:pic>
      <p:sp>
        <p:nvSpPr>
          <p:cNvPr id="8" name="TextBox 7"/>
          <p:cNvSpPr txBox="1"/>
          <p:nvPr/>
        </p:nvSpPr>
        <p:spPr>
          <a:xfrm>
            <a:off x="2057400" y="6324600"/>
            <a:ext cx="3810000" cy="228600"/>
          </a:xfrm>
          <a:prstGeom prst="rect">
            <a:avLst/>
          </a:prstGeom>
          <a:noFill/>
          <a:ln>
            <a:noFill/>
          </a:ln>
        </p:spPr>
        <p:txBody>
          <a:bodyPr wrap="square" lIns="0" tIns="0" rIns="0" bIns="0" rtlCol="0">
            <a:noAutofit/>
          </a:bodyPr>
          <a:lstStyle/>
          <a:p>
            <a:pPr defTabSz="914400"/>
            <a:r>
              <a:rPr lang="en-US" sz="900" dirty="0">
                <a:solidFill>
                  <a:srgbClr val="000000">
                    <a:lumMod val="65000"/>
                    <a:lumOff val="35000"/>
                  </a:srgbClr>
                </a:solidFill>
                <a:latin typeface="Arial"/>
              </a:rPr>
              <a:t>Sources: Experian, </a:t>
            </a:r>
            <a:r>
              <a:rPr lang="en-US" sz="900" dirty="0" err="1">
                <a:solidFill>
                  <a:srgbClr val="000000">
                    <a:lumMod val="65000"/>
                    <a:lumOff val="35000"/>
                  </a:srgbClr>
                </a:solidFill>
                <a:latin typeface="Arial"/>
              </a:rPr>
              <a:t>Redfin</a:t>
            </a:r>
            <a:endParaRPr lang="en-US" sz="900" dirty="0">
              <a:solidFill>
                <a:srgbClr val="000000">
                  <a:lumMod val="65000"/>
                  <a:lumOff val="35000"/>
                </a:srgbClr>
              </a:solidFill>
              <a:latin typeface="Arial"/>
            </a:endParaRPr>
          </a:p>
        </p:txBody>
      </p:sp>
      <p:sp>
        <p:nvSpPr>
          <p:cNvPr id="9" name="TextBox 8"/>
          <p:cNvSpPr txBox="1"/>
          <p:nvPr/>
        </p:nvSpPr>
        <p:spPr>
          <a:xfrm>
            <a:off x="2438400" y="1143000"/>
            <a:ext cx="7162800" cy="381000"/>
          </a:xfrm>
          <a:prstGeom prst="rect">
            <a:avLst/>
          </a:prstGeom>
          <a:noFill/>
          <a:ln>
            <a:noFill/>
          </a:ln>
        </p:spPr>
        <p:txBody>
          <a:bodyPr wrap="square" lIns="0" tIns="0" rIns="0" bIns="0" rtlCol="0">
            <a:noAutofit/>
          </a:bodyPr>
          <a:lstStyle/>
          <a:p>
            <a:pPr defTabSz="914400"/>
            <a:r>
              <a:rPr lang="en-US" sz="2000" b="1" dirty="0">
                <a:solidFill>
                  <a:srgbClr val="000000"/>
                </a:solidFill>
                <a:latin typeface="Arial"/>
              </a:rPr>
              <a:t>50 Metro Areas with the Highest Percentage of Millennials </a:t>
            </a:r>
          </a:p>
        </p:txBody>
      </p:sp>
    </p:spTree>
    <p:extLst>
      <p:ext uri="{BB962C8B-B14F-4D97-AF65-F5344CB8AC3E}">
        <p14:creationId xmlns:p14="http://schemas.microsoft.com/office/powerpoint/2010/main" val="190582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8338" y="1"/>
            <a:ext cx="7815263" cy="998463"/>
          </a:xfrm>
        </p:spPr>
        <p:txBody>
          <a:bodyPr anchor="ctr"/>
          <a:lstStyle/>
          <a:p>
            <a:r>
              <a:rPr lang="en-US" dirty="0"/>
              <a:t>Affordability Is a </a:t>
            </a:r>
            <a:r>
              <a:rPr lang="en-US"/>
              <a:t>Challenge in Many Areas</a:t>
            </a:r>
            <a:endParaRPr lang="en-US" b="0" dirty="0"/>
          </a:p>
        </p:txBody>
      </p:sp>
      <p:pic>
        <p:nvPicPr>
          <p:cNvPr id="5" name="Picture 4"/>
          <p:cNvPicPr>
            <a:picLocks noChangeAspect="1"/>
          </p:cNvPicPr>
          <p:nvPr/>
        </p:nvPicPr>
        <p:blipFill>
          <a:blip r:embed="rId3"/>
          <a:stretch>
            <a:fillRect/>
          </a:stretch>
        </p:blipFill>
        <p:spPr>
          <a:xfrm>
            <a:off x="2091962" y="1622902"/>
            <a:ext cx="8138866" cy="4334632"/>
          </a:xfrm>
          <a:prstGeom prst="rect">
            <a:avLst/>
          </a:prstGeom>
        </p:spPr>
      </p:pic>
      <p:sp>
        <p:nvSpPr>
          <p:cNvPr id="6" name="TextBox 5"/>
          <p:cNvSpPr txBox="1"/>
          <p:nvPr/>
        </p:nvSpPr>
        <p:spPr>
          <a:xfrm>
            <a:off x="2057400" y="6324600"/>
            <a:ext cx="3810000" cy="228600"/>
          </a:xfrm>
          <a:prstGeom prst="rect">
            <a:avLst/>
          </a:prstGeom>
          <a:noFill/>
          <a:ln>
            <a:noFill/>
          </a:ln>
        </p:spPr>
        <p:txBody>
          <a:bodyPr wrap="square" lIns="0" tIns="0" rIns="0" bIns="0" rtlCol="0">
            <a:noAutofit/>
          </a:bodyPr>
          <a:lstStyle/>
          <a:p>
            <a:pPr defTabSz="914400"/>
            <a:r>
              <a:rPr lang="en-US" sz="900" dirty="0">
                <a:solidFill>
                  <a:srgbClr val="000000"/>
                </a:solidFill>
                <a:latin typeface="Arial"/>
              </a:rPr>
              <a:t>Sources: Experian data, Freddie Mac analysis</a:t>
            </a:r>
          </a:p>
        </p:txBody>
      </p:sp>
    </p:spTree>
    <p:extLst>
      <p:ext uri="{BB962C8B-B14F-4D97-AF65-F5344CB8AC3E}">
        <p14:creationId xmlns:p14="http://schemas.microsoft.com/office/powerpoint/2010/main" val="2009071364"/>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2599" r="4341" b="7599"/>
          <a:stretch/>
        </p:blipFill>
        <p:spPr>
          <a:xfrm>
            <a:off x="1524000" y="903288"/>
            <a:ext cx="9144000" cy="5726112"/>
          </a:xfrm>
          <a:prstGeom prst="rect">
            <a:avLst/>
          </a:prstGeom>
        </p:spPr>
      </p:pic>
      <p:sp>
        <p:nvSpPr>
          <p:cNvPr id="2" name="Content Placeholder 1"/>
          <p:cNvSpPr>
            <a:spLocks noGrp="1"/>
          </p:cNvSpPr>
          <p:nvPr>
            <p:ph sz="quarter" idx="14"/>
          </p:nvPr>
        </p:nvSpPr>
        <p:spPr>
          <a:xfrm>
            <a:off x="1981201" y="1066800"/>
            <a:ext cx="8229600" cy="5111750"/>
          </a:xfrm>
        </p:spPr>
        <p:txBody>
          <a:bodyPr/>
          <a:lstStyle/>
          <a:p>
            <a:pPr>
              <a:buClr>
                <a:schemeClr val="bg1"/>
              </a:buClr>
            </a:pPr>
            <a:r>
              <a:rPr lang="en-US" b="1" dirty="0">
                <a:solidFill>
                  <a:schemeClr val="bg1"/>
                </a:solidFill>
              </a:rPr>
              <a:t>26%</a:t>
            </a:r>
            <a:r>
              <a:rPr lang="en-US" dirty="0">
                <a:solidFill>
                  <a:schemeClr val="bg1"/>
                </a:solidFill>
              </a:rPr>
              <a:t> of the 2015 purchase market</a:t>
            </a:r>
          </a:p>
          <a:p>
            <a:pPr>
              <a:buClr>
                <a:schemeClr val="bg1"/>
              </a:buClr>
            </a:pPr>
            <a:r>
              <a:rPr lang="en-US" b="1" dirty="0">
                <a:solidFill>
                  <a:schemeClr val="bg1"/>
                </a:solidFill>
              </a:rPr>
              <a:t>26%</a:t>
            </a:r>
            <a:r>
              <a:rPr lang="en-US" dirty="0">
                <a:solidFill>
                  <a:schemeClr val="bg1"/>
                </a:solidFill>
              </a:rPr>
              <a:t> were first-time homebuyers in 2015</a:t>
            </a:r>
          </a:p>
          <a:p>
            <a:pPr>
              <a:buClr>
                <a:schemeClr val="bg1"/>
              </a:buClr>
            </a:pPr>
            <a:r>
              <a:rPr lang="en-US" dirty="0">
                <a:solidFill>
                  <a:schemeClr val="bg1"/>
                </a:solidFill>
              </a:rPr>
              <a:t>Many buy for </a:t>
            </a:r>
            <a:r>
              <a:rPr lang="en-US" b="1" dirty="0">
                <a:solidFill>
                  <a:schemeClr val="bg1"/>
                </a:solidFill>
              </a:rPr>
              <a:t>more space</a:t>
            </a:r>
          </a:p>
          <a:p>
            <a:pPr>
              <a:buClr>
                <a:schemeClr val="bg1"/>
              </a:buClr>
            </a:pPr>
            <a:r>
              <a:rPr lang="en-US" b="1" dirty="0">
                <a:solidFill>
                  <a:schemeClr val="bg1"/>
                </a:solidFill>
              </a:rPr>
              <a:t>~20% </a:t>
            </a:r>
            <a:r>
              <a:rPr lang="en-US" dirty="0">
                <a:solidFill>
                  <a:schemeClr val="bg1"/>
                </a:solidFill>
              </a:rPr>
              <a:t>have children younger than 18 living at home</a:t>
            </a:r>
          </a:p>
          <a:p>
            <a:pPr>
              <a:buClr>
                <a:schemeClr val="bg1"/>
              </a:buClr>
            </a:pPr>
            <a:r>
              <a:rPr lang="en-US" dirty="0">
                <a:solidFill>
                  <a:schemeClr val="bg1"/>
                </a:solidFill>
              </a:rPr>
              <a:t>Many carry </a:t>
            </a:r>
            <a:r>
              <a:rPr lang="en-US" b="1" dirty="0">
                <a:solidFill>
                  <a:schemeClr val="bg1"/>
                </a:solidFill>
              </a:rPr>
              <a:t>student debt</a:t>
            </a:r>
          </a:p>
          <a:p>
            <a:endParaRPr lang="en-US"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r>
              <a:rPr lang="en-US" dirty="0"/>
              <a:t>Generation X Is Comparatively Small But </a:t>
            </a:r>
            <a:br>
              <a:rPr lang="en-US" dirty="0"/>
            </a:br>
            <a:r>
              <a:rPr lang="en-US" dirty="0"/>
              <a:t>Still Important</a:t>
            </a:r>
          </a:p>
        </p:txBody>
      </p:sp>
      <p:sp>
        <p:nvSpPr>
          <p:cNvPr id="6" name="TextBox 5"/>
          <p:cNvSpPr txBox="1"/>
          <p:nvPr/>
        </p:nvSpPr>
        <p:spPr>
          <a:xfrm>
            <a:off x="2057400" y="4092104"/>
            <a:ext cx="3810000" cy="327496"/>
          </a:xfrm>
          <a:prstGeom prst="rect">
            <a:avLst/>
          </a:prstGeom>
          <a:noFill/>
          <a:ln>
            <a:noFill/>
          </a:ln>
        </p:spPr>
        <p:txBody>
          <a:bodyPr wrap="square" lIns="0" tIns="0" rIns="0" bIns="0" rtlCol="0">
            <a:noAutofit/>
          </a:bodyPr>
          <a:lstStyle/>
          <a:p>
            <a:pPr defTabSz="914400"/>
            <a:r>
              <a:rPr lang="en-US" sz="900" dirty="0">
                <a:solidFill>
                  <a:srgbClr val="FFFFFF"/>
                </a:solidFill>
                <a:latin typeface="Arial"/>
              </a:rPr>
              <a:t>Source: National Association of Realtors March 2016 report, </a:t>
            </a:r>
            <a:br>
              <a:rPr lang="en-US" sz="900" dirty="0">
                <a:solidFill>
                  <a:srgbClr val="FFFFFF"/>
                </a:solidFill>
                <a:latin typeface="Arial"/>
              </a:rPr>
            </a:br>
            <a:r>
              <a:rPr lang="en-US" sz="900" dirty="0">
                <a:solidFill>
                  <a:srgbClr val="FFFFFF"/>
                </a:solidFill>
                <a:latin typeface="Arial"/>
              </a:rPr>
              <a:t>“Home Buyers and Sellers Generational Trends”</a:t>
            </a:r>
          </a:p>
        </p:txBody>
      </p:sp>
    </p:spTree>
    <p:extLst>
      <p:ext uri="{BB962C8B-B14F-4D97-AF65-F5344CB8AC3E}">
        <p14:creationId xmlns:p14="http://schemas.microsoft.com/office/powerpoint/2010/main" val="256906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002060"/>
                </a:solidFill>
                <a:effectLst>
                  <a:outerShdw blurRad="38100" dist="38100" dir="2700000" algn="tl">
                    <a:srgbClr val="000000">
                      <a:alpha val="43137"/>
                    </a:srgbClr>
                  </a:outerShdw>
                </a:effectLst>
              </a:rPr>
              <a:t>Who We Are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600" dirty="0"/>
              <a:t>New York State’s largest network of professional, unbiased, nonprofit homeownership advisors.</a:t>
            </a:r>
          </a:p>
          <a:p>
            <a:pPr>
              <a:buFont typeface="Wingdings" panose="05000000000000000000" pitchFamily="2" charset="2"/>
              <a:buChar char="v"/>
            </a:pPr>
            <a:r>
              <a:rPr lang="en-US" sz="3600" dirty="0"/>
              <a:t>Founded in 2006</a:t>
            </a:r>
          </a:p>
          <a:p>
            <a:pPr>
              <a:buFont typeface="Wingdings" panose="05000000000000000000" pitchFamily="2" charset="2"/>
              <a:buChar char="v"/>
            </a:pPr>
            <a:r>
              <a:rPr lang="en-US" sz="3600" dirty="0"/>
              <a:t>81 member agencies</a:t>
            </a:r>
          </a:p>
          <a:p>
            <a:pPr>
              <a:buFont typeface="Wingdings" panose="05000000000000000000" pitchFamily="2" charset="2"/>
              <a:buChar char="v"/>
            </a:pPr>
            <a:r>
              <a:rPr lang="en-US" sz="3600" dirty="0"/>
              <a:t>7 Regional Chapters</a:t>
            </a:r>
          </a:p>
          <a:p>
            <a:pPr>
              <a:buFont typeface="Wingdings" panose="05000000000000000000" pitchFamily="2" charset="2"/>
              <a:buChar char="v"/>
            </a:pPr>
            <a:r>
              <a:rPr lang="en-US" sz="3600" dirty="0"/>
              <a:t>4 Committees</a:t>
            </a:r>
          </a:p>
          <a:p>
            <a:pPr>
              <a:buFont typeface="Wingdings" panose="05000000000000000000" pitchFamily="2" charset="2"/>
              <a:buChar char="v"/>
            </a:pPr>
            <a:endParaRPr lang="en-US" sz="36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174390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1981200" y="1179514"/>
            <a:ext cx="4237892" cy="5100637"/>
          </a:xfrm>
        </p:spPr>
        <p:txBody>
          <a:bodyPr/>
          <a:lstStyle/>
          <a:p>
            <a:r>
              <a:rPr lang="en-US" b="1" dirty="0"/>
              <a:t>1/4</a:t>
            </a:r>
            <a:r>
              <a:rPr lang="en-US" dirty="0"/>
              <a:t> of the U.S. population</a:t>
            </a:r>
          </a:p>
          <a:p>
            <a:r>
              <a:rPr lang="en-US" b="1" dirty="0"/>
              <a:t>69 million </a:t>
            </a:r>
            <a:r>
              <a:rPr lang="en-US" dirty="0"/>
              <a:t>own homes</a:t>
            </a:r>
          </a:p>
          <a:p>
            <a:r>
              <a:rPr lang="en-US" b="1" dirty="0"/>
              <a:t>2/3 </a:t>
            </a:r>
            <a:r>
              <a:rPr lang="en-US" dirty="0"/>
              <a:t>of the equity in single-family homes</a:t>
            </a:r>
          </a:p>
          <a:p>
            <a:r>
              <a:rPr lang="en-US" b="1" dirty="0"/>
              <a:t>63%</a:t>
            </a:r>
            <a:r>
              <a:rPr lang="en-US" dirty="0"/>
              <a:t> want to age in place</a:t>
            </a:r>
            <a:endParaRPr lang="en-US" i="1" dirty="0"/>
          </a:p>
          <a:p>
            <a:r>
              <a:rPr lang="en-US" b="1" dirty="0"/>
              <a:t>40%</a:t>
            </a:r>
            <a:r>
              <a:rPr lang="en-US" dirty="0"/>
              <a:t> plan to move at least once; </a:t>
            </a:r>
            <a:r>
              <a:rPr lang="en-US" b="1" dirty="0"/>
              <a:t>13%</a:t>
            </a:r>
            <a:r>
              <a:rPr lang="en-US" dirty="0"/>
              <a:t> within 4 years</a:t>
            </a:r>
          </a:p>
        </p:txBody>
      </p:sp>
      <p:sp>
        <p:nvSpPr>
          <p:cNvPr id="4" name="Title 3"/>
          <p:cNvSpPr>
            <a:spLocks noGrp="1"/>
          </p:cNvSpPr>
          <p:nvPr>
            <p:ph type="title"/>
          </p:nvPr>
        </p:nvSpPr>
        <p:spPr/>
        <p:txBody>
          <a:bodyPr/>
          <a:lstStyle/>
          <a:p>
            <a:r>
              <a:rPr lang="en-US" dirty="0"/>
              <a:t>Baby Boomers Control the Market</a:t>
            </a:r>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445250" y="1143001"/>
            <a:ext cx="3994150" cy="2620365"/>
          </a:xfrm>
        </p:spPr>
      </p:pic>
      <p:sp>
        <p:nvSpPr>
          <p:cNvPr id="5" name="TextBox 4"/>
          <p:cNvSpPr txBox="1"/>
          <p:nvPr/>
        </p:nvSpPr>
        <p:spPr>
          <a:xfrm>
            <a:off x="2057400" y="6248400"/>
            <a:ext cx="3810000" cy="228600"/>
          </a:xfrm>
          <a:prstGeom prst="rect">
            <a:avLst/>
          </a:prstGeom>
          <a:noFill/>
          <a:ln>
            <a:noFill/>
          </a:ln>
        </p:spPr>
        <p:txBody>
          <a:bodyPr wrap="square" lIns="0" tIns="0" rIns="0" bIns="0" rtlCol="0">
            <a:noAutofit/>
          </a:bodyPr>
          <a:lstStyle/>
          <a:p>
            <a:pPr defTabSz="914400"/>
            <a:r>
              <a:rPr lang="en-US" sz="900" dirty="0">
                <a:solidFill>
                  <a:srgbClr val="000000">
                    <a:lumMod val="65000"/>
                    <a:lumOff val="35000"/>
                  </a:srgbClr>
                </a:solidFill>
                <a:latin typeface="Arial"/>
              </a:rPr>
              <a:t>Source: Freddie Mac 55+ Survey</a:t>
            </a:r>
          </a:p>
        </p:txBody>
      </p:sp>
    </p:spTree>
    <p:extLst>
      <p:ext uri="{BB962C8B-B14F-4D97-AF65-F5344CB8AC3E}">
        <p14:creationId xmlns:p14="http://schemas.microsoft.com/office/powerpoint/2010/main" val="121142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 Can Grow Responsible, Sustainable Affordable Lending – Together</a:t>
            </a:r>
          </a:p>
        </p:txBody>
      </p:sp>
      <p:pic>
        <p:nvPicPr>
          <p:cNvPr id="2" name="Picture 1"/>
          <p:cNvPicPr>
            <a:picLocks noChangeAspect="1"/>
          </p:cNvPicPr>
          <p:nvPr/>
        </p:nvPicPr>
        <p:blipFill>
          <a:blip r:embed="rId3"/>
          <a:stretch>
            <a:fillRect/>
          </a:stretch>
        </p:blipFill>
        <p:spPr>
          <a:xfrm>
            <a:off x="2357120" y="989356"/>
            <a:ext cx="7625080" cy="5563844"/>
          </a:xfrm>
          <a:prstGeom prst="rect">
            <a:avLst/>
          </a:prstGeom>
        </p:spPr>
      </p:pic>
    </p:spTree>
    <p:extLst>
      <p:ext uri="{BB962C8B-B14F-4D97-AF65-F5344CB8AC3E}">
        <p14:creationId xmlns:p14="http://schemas.microsoft.com/office/powerpoint/2010/main" val="85354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737" y="2618015"/>
            <a:ext cx="10058400" cy="2036718"/>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Raymond Leech</a:t>
            </a:r>
            <a:br>
              <a:rPr lang="en-US" b="1" dirty="0">
                <a:solidFill>
                  <a:srgbClr val="002060"/>
                </a:solidFill>
                <a:effectLst>
                  <a:outerShdw blurRad="38100" dist="38100" dir="2700000" algn="tl">
                    <a:srgbClr val="000000">
                      <a:alpha val="43137"/>
                    </a:srgbClr>
                  </a:outerShdw>
                </a:effectLst>
              </a:rPr>
            </a:br>
            <a:r>
              <a:rPr lang="en-US" dirty="0"/>
              <a:t>Community Lending CDT </a:t>
            </a:r>
            <a:br>
              <a:rPr lang="en-US" dirty="0"/>
            </a:br>
            <a:r>
              <a:rPr lang="en-US" dirty="0"/>
              <a:t>Fannie Mae</a:t>
            </a:r>
            <a:br>
              <a:rPr lang="en-US" dirty="0"/>
            </a:b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3733800"/>
            <a:ext cx="10058400" cy="2135294"/>
          </a:xfrm>
        </p:spPr>
        <p:txBody>
          <a:bodyPr>
            <a:normAutofit/>
          </a:bodyPr>
          <a:lstStyle/>
          <a:p>
            <a:pPr marL="201168" lvl="1" indent="0">
              <a:buNone/>
            </a:pPr>
            <a:endParaRPr lang="en-US" dirty="0"/>
          </a:p>
          <a:p>
            <a:endParaRPr lang="en-US" dirty="0"/>
          </a:p>
        </p:txBody>
      </p:sp>
    </p:spTree>
    <p:extLst>
      <p:ext uri="{BB962C8B-B14F-4D97-AF65-F5344CB8AC3E}">
        <p14:creationId xmlns:p14="http://schemas.microsoft.com/office/powerpoint/2010/main" val="2594715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309" y="3733800"/>
            <a:ext cx="10058400" cy="1450757"/>
          </a:xfrm>
        </p:spPr>
        <p:txBody>
          <a:bodyPr>
            <a:normAutofit fontScale="90000"/>
          </a:bodyPr>
          <a:lstStyle/>
          <a:p>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Edward Bartholomew</a:t>
            </a:r>
            <a:br>
              <a:rPr lang="en-US" b="1" dirty="0">
                <a:solidFill>
                  <a:srgbClr val="002060"/>
                </a:solidFill>
                <a:effectLst>
                  <a:outerShdw blurRad="38100" dist="38100" dir="2700000" algn="tl">
                    <a:srgbClr val="000000">
                      <a:alpha val="43137"/>
                    </a:srgbClr>
                  </a:outerShdw>
                </a:effectLst>
              </a:rPr>
            </a:br>
            <a:r>
              <a:rPr lang="en-US" dirty="0"/>
              <a:t>President</a:t>
            </a:r>
            <a:br>
              <a:rPr lang="en-US" dirty="0"/>
            </a:br>
            <a:r>
              <a:rPr lang="en-US" dirty="0"/>
              <a:t>EDC Warren County</a:t>
            </a:r>
            <a:br>
              <a:rPr lang="en-US" dirty="0"/>
            </a:br>
            <a:br>
              <a:rPr lang="en-US" dirty="0"/>
            </a:b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3733800"/>
            <a:ext cx="10058400" cy="2135294"/>
          </a:xfrm>
        </p:spPr>
        <p:txBody>
          <a:bodyPr>
            <a:normAutofit/>
          </a:bodyPr>
          <a:lstStyle/>
          <a:p>
            <a:pPr marL="201168" lvl="1" indent="0">
              <a:buNone/>
            </a:pPr>
            <a:endParaRPr lang="en-US" dirty="0"/>
          </a:p>
          <a:p>
            <a:endParaRPr lang="en-US" dirty="0"/>
          </a:p>
        </p:txBody>
      </p:sp>
    </p:spTree>
    <p:extLst>
      <p:ext uri="{BB962C8B-B14F-4D97-AF65-F5344CB8AC3E}">
        <p14:creationId xmlns:p14="http://schemas.microsoft.com/office/powerpoint/2010/main" val="2778528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737" y="3203975"/>
            <a:ext cx="10058400" cy="1450757"/>
          </a:xfrm>
        </p:spPr>
        <p:txBody>
          <a:bodyPr>
            <a:normAutofit fontScale="90000"/>
          </a:bodyPr>
          <a:lstStyle/>
          <a:p>
            <a:r>
              <a:rPr lang="en-US" b="1" dirty="0">
                <a:solidFill>
                  <a:srgbClr val="002060"/>
                </a:solidFill>
                <a:effectLst>
                  <a:outerShdw blurRad="38100" dist="38100" dir="2700000" algn="tl">
                    <a:srgbClr val="000000">
                      <a:alpha val="43137"/>
                    </a:srgbClr>
                  </a:outerShdw>
                </a:effectLst>
              </a:rPr>
              <a:t>Charles Kilbourne</a:t>
            </a:r>
            <a:br>
              <a:rPr lang="en-US" b="1" dirty="0">
                <a:solidFill>
                  <a:srgbClr val="002060"/>
                </a:solidFill>
                <a:effectLst>
                  <a:outerShdw blurRad="38100" dist="38100" dir="2700000" algn="tl">
                    <a:srgbClr val="000000">
                      <a:alpha val="43137"/>
                    </a:srgbClr>
                  </a:outerShdw>
                </a:effectLst>
              </a:rPr>
            </a:br>
            <a:r>
              <a:rPr lang="en-US" dirty="0"/>
              <a:t>Trustee</a:t>
            </a:r>
            <a:br>
              <a:rPr lang="en-US" dirty="0"/>
            </a:br>
            <a:r>
              <a:rPr lang="en-US" dirty="0"/>
              <a:t>The Wright Family Foundation</a:t>
            </a:r>
            <a:br>
              <a:rPr lang="en-US" dirty="0"/>
            </a:b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3733800"/>
            <a:ext cx="10058400" cy="2135294"/>
          </a:xfrm>
        </p:spPr>
        <p:txBody>
          <a:bodyPr>
            <a:normAutofit/>
          </a:bodyPr>
          <a:lstStyle/>
          <a:p>
            <a:pPr marL="201168" lvl="1" indent="0">
              <a:buNone/>
            </a:pPr>
            <a:endParaRPr lang="en-US" dirty="0"/>
          </a:p>
          <a:p>
            <a:endParaRPr lang="en-US" dirty="0"/>
          </a:p>
        </p:txBody>
      </p:sp>
    </p:spTree>
    <p:extLst>
      <p:ext uri="{BB962C8B-B14F-4D97-AF65-F5344CB8AC3E}">
        <p14:creationId xmlns:p14="http://schemas.microsoft.com/office/powerpoint/2010/main" val="1845182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 b="9247"/>
          <a:stretch/>
        </p:blipFill>
        <p:spPr>
          <a:xfrm>
            <a:off x="16" y="10"/>
            <a:ext cx="7556889"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96885" y="640080"/>
            <a:ext cx="3659246" cy="2926080"/>
          </a:xfrm>
        </p:spPr>
        <p:txBody>
          <a:bodyPr>
            <a:normAutofit/>
          </a:bodyPr>
          <a:lstStyle/>
          <a:p>
            <a:pPr algn="ctr"/>
            <a:r>
              <a:rPr lang="en-US" sz="4400" dirty="0">
                <a:solidFill>
                  <a:srgbClr val="FFFFFF"/>
                </a:solidFill>
                <a:effectLst>
                  <a:outerShdw blurRad="38100" dist="38100" dir="2700000" algn="tl">
                    <a:srgbClr val="000000">
                      <a:alpha val="43137"/>
                    </a:srgbClr>
                  </a:outerShdw>
                </a:effectLst>
              </a:rPr>
              <a:t>Power</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Through </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Partnership</a:t>
            </a:r>
          </a:p>
        </p:txBody>
      </p:sp>
      <p:sp>
        <p:nvSpPr>
          <p:cNvPr id="3" name="Subtitle 2"/>
          <p:cNvSpPr>
            <a:spLocks noGrp="1"/>
          </p:cNvSpPr>
          <p:nvPr>
            <p:ph type="subTitle" idx="1"/>
          </p:nvPr>
        </p:nvSpPr>
        <p:spPr>
          <a:xfrm>
            <a:off x="8096885" y="3578085"/>
            <a:ext cx="3659246" cy="1554480"/>
          </a:xfrm>
        </p:spPr>
        <p:txBody>
          <a:bodyPr>
            <a:normAutofit/>
          </a:bodyPr>
          <a:lstStyle/>
          <a:p>
            <a:r>
              <a:rPr lang="en-US" sz="1500" dirty="0">
                <a:solidFill>
                  <a:srgbClr val="FFFFFF"/>
                </a:solidFill>
              </a:rPr>
              <a:t>Statewide conference</a:t>
            </a:r>
          </a:p>
          <a:p>
            <a:r>
              <a:rPr lang="en-US" sz="1500" dirty="0">
                <a:solidFill>
                  <a:srgbClr val="FFFFFF"/>
                </a:solidFill>
              </a:rPr>
              <a:t>Thursday, September 28, 2017</a:t>
            </a:r>
          </a:p>
        </p:txBody>
      </p:sp>
    </p:spTree>
    <p:extLst>
      <p:ext uri="{BB962C8B-B14F-4D97-AF65-F5344CB8AC3E}">
        <p14:creationId xmlns:p14="http://schemas.microsoft.com/office/powerpoint/2010/main" val="237079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337" y="3808133"/>
            <a:ext cx="10058400" cy="1450757"/>
          </a:xfrm>
        </p:spPr>
        <p:txBody>
          <a:bodyPr>
            <a:normAutofit fontScale="90000"/>
          </a:bodyPr>
          <a:lstStyle/>
          <a:p>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Sherri Eckles</a:t>
            </a:r>
            <a:br>
              <a:rPr lang="en-US" b="1" dirty="0">
                <a:solidFill>
                  <a:srgbClr val="002060"/>
                </a:solidFill>
                <a:effectLst>
                  <a:outerShdw blurRad="38100" dist="38100" dir="2700000" algn="tl">
                    <a:srgbClr val="000000">
                      <a:alpha val="43137"/>
                    </a:srgbClr>
                  </a:outerShdw>
                </a:effectLst>
              </a:rPr>
            </a:br>
            <a:r>
              <a:rPr lang="en-US" b="1" dirty="0"/>
              <a:t>Senior Vice-President</a:t>
            </a:r>
            <a:br>
              <a:rPr lang="en-US" dirty="0"/>
            </a:br>
            <a:r>
              <a:rPr lang="en-US" b="1" dirty="0"/>
              <a:t>SONYMA</a:t>
            </a:r>
            <a:br>
              <a:rPr lang="en-US" dirty="0"/>
            </a:br>
            <a:br>
              <a:rPr lang="en-US" dirty="0"/>
            </a:b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3733800"/>
            <a:ext cx="10058400" cy="2135294"/>
          </a:xfrm>
        </p:spPr>
        <p:txBody>
          <a:bodyPr>
            <a:normAutofit/>
          </a:bodyPr>
          <a:lstStyle/>
          <a:p>
            <a:pPr marL="201168" lvl="1" indent="0">
              <a:buNone/>
            </a:pPr>
            <a:endParaRPr lang="en-US" dirty="0"/>
          </a:p>
          <a:p>
            <a:endParaRPr lang="en-US" dirty="0"/>
          </a:p>
        </p:txBody>
      </p:sp>
    </p:spTree>
    <p:extLst>
      <p:ext uri="{BB962C8B-B14F-4D97-AF65-F5344CB8AC3E}">
        <p14:creationId xmlns:p14="http://schemas.microsoft.com/office/powerpoint/2010/main" val="2128980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337" y="3808133"/>
            <a:ext cx="10058400" cy="1450757"/>
          </a:xfrm>
        </p:spPr>
        <p:txBody>
          <a:bodyPr>
            <a:normAutofit fontScale="90000"/>
          </a:bodyPr>
          <a:lstStyle/>
          <a:p>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Gabe del Rio</a:t>
            </a:r>
            <a:br>
              <a:rPr lang="en-US" b="1" dirty="0">
                <a:solidFill>
                  <a:srgbClr val="002060"/>
                </a:solidFill>
                <a:effectLst>
                  <a:outerShdw blurRad="38100" dist="38100" dir="2700000" algn="tl">
                    <a:srgbClr val="000000">
                      <a:alpha val="43137"/>
                    </a:srgbClr>
                  </a:outerShdw>
                </a:effectLst>
              </a:rPr>
            </a:br>
            <a:r>
              <a:rPr lang="en-US" dirty="0"/>
              <a:t>President</a:t>
            </a:r>
            <a:br>
              <a:rPr lang="en-US" dirty="0"/>
            </a:br>
            <a:r>
              <a:rPr lang="en-US" dirty="0"/>
              <a:t>Nationwide Mortgage Collaborative</a:t>
            </a:r>
            <a:br>
              <a:rPr lang="en-US" dirty="0"/>
            </a:br>
            <a:br>
              <a:rPr lang="en-US" dirty="0"/>
            </a:br>
            <a:br>
              <a:rPr lang="en-US" dirty="0"/>
            </a:b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3733800"/>
            <a:ext cx="10058400" cy="2135294"/>
          </a:xfrm>
        </p:spPr>
        <p:txBody>
          <a:bodyPr>
            <a:normAutofit/>
          </a:bodyPr>
          <a:lstStyle/>
          <a:p>
            <a:pPr marL="201168" lvl="1" indent="0">
              <a:buNone/>
            </a:pPr>
            <a:endParaRPr lang="en-US" dirty="0"/>
          </a:p>
          <a:p>
            <a:endParaRPr lang="en-US" dirty="0"/>
          </a:p>
        </p:txBody>
      </p:sp>
    </p:spTree>
    <p:extLst>
      <p:ext uri="{BB962C8B-B14F-4D97-AF65-F5344CB8AC3E}">
        <p14:creationId xmlns:p14="http://schemas.microsoft.com/office/powerpoint/2010/main" val="2592730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1" y="1200464"/>
            <a:ext cx="9143999" cy="1950143"/>
          </a:xfrm>
        </p:spPr>
        <p:txBody>
          <a:bodyPr>
            <a:normAutofit lnSpcReduction="10000"/>
          </a:bodyPr>
          <a:lstStyle/>
          <a:p>
            <a:r>
              <a:rPr lang="en-US" sz="4700" dirty="0"/>
              <a:t>Partner Overview</a:t>
            </a:r>
          </a:p>
          <a:p>
            <a:r>
              <a:rPr lang="en-US" b="0" dirty="0">
                <a:solidFill>
                  <a:srgbClr val="DA151E"/>
                </a:solidFill>
              </a:rPr>
              <a:t>Springboard CDFI background and Nationwide Mortgage Collaborative</a:t>
            </a:r>
          </a:p>
          <a:p>
            <a:endParaRPr lang="en-US" b="0" dirty="0">
              <a:solidFill>
                <a:srgbClr val="DA151E"/>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3865830"/>
            <a:ext cx="2453706" cy="2306972"/>
          </a:xfrm>
          <a:prstGeom prst="rect">
            <a:avLst/>
          </a:prstGeom>
        </p:spPr>
      </p:pic>
    </p:spTree>
    <p:extLst>
      <p:ext uri="{BB962C8B-B14F-4D97-AF65-F5344CB8AC3E}">
        <p14:creationId xmlns:p14="http://schemas.microsoft.com/office/powerpoint/2010/main" val="825629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Springboard CDFI</a:t>
            </a:r>
          </a:p>
        </p:txBody>
      </p:sp>
      <p:sp>
        <p:nvSpPr>
          <p:cNvPr id="8" name="Shape 48"/>
          <p:cNvSpPr txBox="1">
            <a:spLocks/>
          </p:cNvSpPr>
          <p:nvPr/>
        </p:nvSpPr>
        <p:spPr>
          <a:xfrm>
            <a:off x="1981200" y="5060165"/>
            <a:ext cx="7705262" cy="16966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E9262A"/>
              </a:buClr>
              <a:buSzPct val="125000"/>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Clr>
                <a:srgbClr val="52187E"/>
              </a:buClr>
              <a:buSzPct val="125000"/>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Clr>
                <a:srgbClr val="17933A"/>
              </a:buClr>
              <a:buSzPct val="125000"/>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Clr>
                <a:srgbClr val="2399DA"/>
              </a:buClr>
              <a:buSzPct val="125000"/>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Clr>
                <a:srgbClr val="AF0922"/>
              </a:buClr>
              <a:buSzPct val="125000"/>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solidFill>
                  <a:srgbClr val="000000"/>
                </a:solidFill>
              </a:defRPr>
            </a:pPr>
            <a:r>
              <a:rPr lang="en-US" sz="1800" dirty="0">
                <a:solidFill>
                  <a:srgbClr val="414141"/>
                </a:solidFill>
                <a:latin typeface="Brandon Text Medium" panose="020B0603020203060203" pitchFamily="34" charset="0"/>
              </a:rPr>
              <a:t>Bridging the wealth gap in America </a:t>
            </a:r>
            <a:r>
              <a:rPr lang="en-US" sz="1800" i="1" dirty="0">
                <a:solidFill>
                  <a:srgbClr val="414141"/>
                </a:solidFill>
                <a:latin typeface="Brandon Text Medium" panose="020B0603020203060203" pitchFamily="34" charset="0"/>
              </a:rPr>
              <a:t>by providing scaled solutions and access to capital</a:t>
            </a:r>
            <a:r>
              <a:rPr lang="en-US" sz="1800" dirty="0">
                <a:solidFill>
                  <a:srgbClr val="414141"/>
                </a:solidFill>
                <a:latin typeface="Brandon Text Medium" panose="020B0603020203060203" pitchFamily="34" charset="0"/>
              </a:rPr>
              <a:t>; </a:t>
            </a:r>
            <a:r>
              <a:rPr lang="en-US" sz="1800" dirty="0">
                <a:solidFill>
                  <a:srgbClr val="414141"/>
                </a:solidFill>
                <a:latin typeface="Brandon Text Regular" panose="020B0503020203060203" pitchFamily="34" charset="0"/>
              </a:rPr>
              <a:t>with a focus on first time homebuyers, people of color, and rural communities.		</a:t>
            </a:r>
          </a:p>
          <a:p>
            <a:pPr marL="0" indent="0">
              <a:buNone/>
              <a:defRPr sz="1800">
                <a:solidFill>
                  <a:srgbClr val="000000"/>
                </a:solidFill>
              </a:defRPr>
            </a:pPr>
            <a:r>
              <a:rPr lang="en-US" sz="1800" i="1" dirty="0">
                <a:solidFill>
                  <a:srgbClr val="414141"/>
                </a:solidFill>
                <a:latin typeface="Brandon Text Regular" panose="020B0503020203060203" pitchFamily="34" charset="0"/>
              </a:rPr>
              <a:t>					founded in 1982, now a National CDFI Mortgage Bank</a:t>
            </a:r>
          </a:p>
        </p:txBody>
      </p:sp>
      <p:pic>
        <p:nvPicPr>
          <p:cNvPr id="12" name="Picture 11"/>
          <p:cNvPicPr>
            <a:picLocks noChangeAspect="1"/>
          </p:cNvPicPr>
          <p:nvPr/>
        </p:nvPicPr>
        <p:blipFill>
          <a:blip r:embed="rId2"/>
          <a:stretch>
            <a:fillRect/>
          </a:stretch>
        </p:blipFill>
        <p:spPr>
          <a:xfrm>
            <a:off x="6183447" y="385895"/>
            <a:ext cx="1646552" cy="10250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37" y="6090392"/>
            <a:ext cx="2086326" cy="4934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895" y="406388"/>
            <a:ext cx="1068406" cy="100451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183" y="1589664"/>
            <a:ext cx="6675119" cy="3291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205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002060"/>
                </a:solidFill>
                <a:effectLst>
                  <a:outerShdw blurRad="38100" dist="38100" dir="2700000" algn="tl">
                    <a:srgbClr val="000000">
                      <a:alpha val="43137"/>
                    </a:srgbClr>
                  </a:outerShdw>
                </a:effectLst>
              </a:rPr>
              <a:t>Sponsors</a:t>
            </a:r>
          </a:p>
        </p:txBody>
      </p:sp>
      <p:sp>
        <p:nvSpPr>
          <p:cNvPr id="3" name="Content Placeholder 2"/>
          <p:cNvSpPr>
            <a:spLocks noGrp="1"/>
          </p:cNvSpPr>
          <p:nvPr>
            <p:ph sz="half" idx="1"/>
          </p:nvPr>
        </p:nvSpPr>
        <p:spPr/>
        <p:txBody>
          <a:bodyPr>
            <a:normAutofit/>
          </a:bodyPr>
          <a:lstStyle/>
          <a:p>
            <a:pPr lvl="1">
              <a:buFont typeface="Wingdings" panose="05000000000000000000" pitchFamily="2" charset="2"/>
              <a:buChar char="v"/>
            </a:pPr>
            <a:r>
              <a:rPr lang="en-US" sz="3200" dirty="0"/>
              <a:t>Citi</a:t>
            </a:r>
          </a:p>
          <a:p>
            <a:pPr lvl="1">
              <a:buFont typeface="Wingdings" panose="05000000000000000000" pitchFamily="2" charset="2"/>
              <a:buChar char="v"/>
            </a:pPr>
            <a:r>
              <a:rPr lang="en-US" sz="3200" dirty="0"/>
              <a:t>SONYMA</a:t>
            </a:r>
          </a:p>
          <a:p>
            <a:pPr lvl="1">
              <a:buFont typeface="Wingdings" panose="05000000000000000000" pitchFamily="2" charset="2"/>
              <a:buChar char="v"/>
            </a:pPr>
            <a:r>
              <a:rPr lang="en-US" sz="3200" dirty="0"/>
              <a:t>Freddie Mac</a:t>
            </a:r>
          </a:p>
          <a:p>
            <a:pPr lvl="1">
              <a:buFont typeface="Wingdings" panose="05000000000000000000" pitchFamily="2" charset="2"/>
              <a:buChar char="v"/>
            </a:pPr>
            <a:r>
              <a:rPr lang="en-US" sz="3200" dirty="0"/>
              <a:t>M&amp;T Bank</a:t>
            </a:r>
          </a:p>
          <a:p>
            <a:pPr lvl="1">
              <a:buFont typeface="Wingdings" panose="05000000000000000000" pitchFamily="2" charset="2"/>
              <a:buChar char="v"/>
            </a:pPr>
            <a:r>
              <a:rPr lang="en-US" sz="3200" dirty="0"/>
              <a:t>Federal Home Loan Bank of New York</a:t>
            </a: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
        <p:nvSpPr>
          <p:cNvPr id="4" name="Content Placeholder 3">
            <a:extLst>
              <a:ext uri="{FF2B5EF4-FFF2-40B4-BE49-F238E27FC236}">
                <a16:creationId xmlns:a16="http://schemas.microsoft.com/office/drawing/2014/main" id="{681D493B-D831-48C0-AD33-5CC637785032}"/>
              </a:ext>
            </a:extLst>
          </p:cNvPr>
          <p:cNvSpPr>
            <a:spLocks noGrp="1"/>
          </p:cNvSpPr>
          <p:nvPr>
            <p:ph sz="half" idx="2"/>
          </p:nvPr>
        </p:nvSpPr>
        <p:spPr/>
        <p:txBody>
          <a:bodyPr/>
          <a:lstStyle/>
          <a:p>
            <a:pPr lvl="1">
              <a:buFont typeface="Wingdings" panose="05000000000000000000" pitchFamily="2" charset="2"/>
              <a:buChar char="v"/>
            </a:pPr>
            <a:r>
              <a:rPr lang="en-US" sz="3200" dirty="0"/>
              <a:t>JPMorgan Chase Bank</a:t>
            </a:r>
          </a:p>
          <a:p>
            <a:pPr lvl="1">
              <a:buFont typeface="Wingdings" panose="05000000000000000000" pitchFamily="2" charset="2"/>
              <a:buChar char="v"/>
            </a:pPr>
            <a:r>
              <a:rPr lang="en-US" sz="3200" dirty="0"/>
              <a:t>Fannie Mae</a:t>
            </a:r>
          </a:p>
          <a:p>
            <a:pPr lvl="1">
              <a:buFont typeface="Wingdings" panose="05000000000000000000" pitchFamily="2" charset="2"/>
              <a:buChar char="v"/>
            </a:pPr>
            <a:r>
              <a:rPr lang="en-US" sz="3200" dirty="0"/>
              <a:t>Key Bank</a:t>
            </a:r>
          </a:p>
          <a:p>
            <a:pPr lvl="1">
              <a:buFont typeface="Wingdings" panose="05000000000000000000" pitchFamily="2" charset="2"/>
              <a:buChar char="v"/>
            </a:pPr>
            <a:r>
              <a:rPr lang="en-US" sz="3200" dirty="0"/>
              <a:t>TD Bank</a:t>
            </a:r>
          </a:p>
          <a:p>
            <a:pPr lvl="1">
              <a:buFont typeface="Wingdings" panose="05000000000000000000" pitchFamily="2" charset="2"/>
              <a:buChar char="v"/>
            </a:pPr>
            <a:r>
              <a:rPr lang="en-US" sz="3200" dirty="0"/>
              <a:t>NeighborWorks America</a:t>
            </a:r>
            <a:endParaRPr lang="en-US" sz="2400" dirty="0"/>
          </a:p>
          <a:p>
            <a:endParaRPr lang="en-US" dirty="0"/>
          </a:p>
        </p:txBody>
      </p:sp>
    </p:spTree>
    <p:extLst>
      <p:ext uri="{BB962C8B-B14F-4D97-AF65-F5344CB8AC3E}">
        <p14:creationId xmlns:p14="http://schemas.microsoft.com/office/powerpoint/2010/main" val="592288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hlinkClick r:id="rId2"/>
              </a:rPr>
              <a:t>http://mortgagecollaborative.org </a:t>
            </a:r>
            <a:endParaRPr lang="en-US" dirty="0"/>
          </a:p>
        </p:txBody>
      </p:sp>
      <p:sp>
        <p:nvSpPr>
          <p:cNvPr id="3" name="Text Placeholder 2"/>
          <p:cNvSpPr>
            <a:spLocks noGrp="1"/>
          </p:cNvSpPr>
          <p:nvPr>
            <p:ph type="body" sz="quarter" idx="14"/>
          </p:nvPr>
        </p:nvSpPr>
        <p:spPr/>
        <p:txBody>
          <a:bodyPr>
            <a:normAutofit/>
          </a:bodyPr>
          <a:lstStyle/>
          <a:p>
            <a:r>
              <a:rPr lang="en-US" sz="3600" b="1" dirty="0">
                <a:solidFill>
                  <a:schemeClr val="bg1"/>
                </a:solidFill>
              </a:rPr>
              <a:t>90-second Video on NMC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15" y="6170131"/>
            <a:ext cx="2086326" cy="493424"/>
          </a:xfrm>
          <a:prstGeom prst="rect">
            <a:avLst/>
          </a:prstGeom>
        </p:spPr>
      </p:pic>
      <p:sp>
        <p:nvSpPr>
          <p:cNvPr id="5" name="TextBox 4"/>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872" y="3777740"/>
            <a:ext cx="2114080" cy="198765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Tree>
    <p:extLst>
      <p:ext uri="{BB962C8B-B14F-4D97-AF65-F5344CB8AC3E}">
        <p14:creationId xmlns:p14="http://schemas.microsoft.com/office/powerpoint/2010/main" val="1814813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81201" y="693530"/>
            <a:ext cx="5204691" cy="5582143"/>
          </a:xfrm>
        </p:spPr>
        <p:txBody>
          <a:bodyPr>
            <a:normAutofit lnSpcReduction="10000"/>
          </a:bodyPr>
          <a:lstStyle/>
          <a:p>
            <a:r>
              <a:rPr lang="en-US" dirty="0"/>
              <a:t>The Broken Delivery System for LMI</a:t>
            </a:r>
          </a:p>
          <a:p>
            <a:pPr marL="215911" indent="-215911" defTabSz="320385">
              <a:spcBef>
                <a:spcPts val="984"/>
              </a:spcBef>
              <a:buFont typeface="Arial" pitchFamily="34" charset="0"/>
              <a:buChar char="•"/>
              <a:defRPr sz="1800">
                <a:solidFill>
                  <a:srgbClr val="000000"/>
                </a:solidFill>
              </a:defRPr>
            </a:pPr>
            <a:r>
              <a:rPr lang="en-US" dirty="0">
                <a:solidFill>
                  <a:srgbClr val="414141"/>
                </a:solidFill>
                <a:latin typeface="Brandon Text Regular"/>
              </a:rPr>
              <a:t>Non-Profits need more revenue, and their programs rely on local relationships with few loan officers that often don’t have the time or incentive model to serve LMI borrowers or complex DPA loans at any scale. </a:t>
            </a:r>
          </a:p>
          <a:p>
            <a:pPr marL="215911" indent="-215911" defTabSz="320385">
              <a:spcBef>
                <a:spcPts val="984"/>
              </a:spcBef>
              <a:buFont typeface="Arial" pitchFamily="34" charset="0"/>
              <a:buChar char="•"/>
              <a:defRPr sz="1800">
                <a:solidFill>
                  <a:srgbClr val="000000"/>
                </a:solidFill>
              </a:defRPr>
            </a:pPr>
            <a:r>
              <a:rPr lang="en-US" dirty="0">
                <a:solidFill>
                  <a:srgbClr val="414141"/>
                </a:solidFill>
                <a:latin typeface="Brandon Text Regular"/>
              </a:rPr>
              <a:t>Banks struggle to manufacture LMI loans at a reasonable cost given the new regulations and niche market-based programs.</a:t>
            </a:r>
          </a:p>
          <a:p>
            <a:pPr marL="215911" indent="-215911" defTabSz="320385">
              <a:spcBef>
                <a:spcPts val="984"/>
              </a:spcBef>
              <a:buFont typeface="Arial" pitchFamily="34" charset="0"/>
              <a:buChar char="•"/>
              <a:defRPr sz="1800">
                <a:solidFill>
                  <a:srgbClr val="000000"/>
                </a:solidFill>
              </a:defRPr>
            </a:pPr>
            <a:r>
              <a:rPr lang="en-US" dirty="0">
                <a:solidFill>
                  <a:srgbClr val="414141"/>
                </a:solidFill>
                <a:latin typeface="Brandon Text Regular"/>
              </a:rPr>
              <a:t>CRA motivated investors and the CDFIs &amp; other originators of those loan products don’t exist in all areas of the country – with Mortgage Brokers having been all-but regulated-out of the industry.</a:t>
            </a:r>
          </a:p>
          <a:p>
            <a:pPr marL="215911" indent="-215911" defTabSz="320385">
              <a:spcBef>
                <a:spcPts val="984"/>
              </a:spcBef>
              <a:buFont typeface="Arial" pitchFamily="34" charset="0"/>
              <a:buChar char="•"/>
              <a:defRPr sz="1800">
                <a:solidFill>
                  <a:srgbClr val="000000"/>
                </a:solidFill>
              </a:defRPr>
            </a:pPr>
            <a:r>
              <a:rPr lang="en-US" dirty="0">
                <a:solidFill>
                  <a:srgbClr val="414141"/>
                </a:solidFill>
                <a:latin typeface="Brandon Text Regular"/>
              </a:rPr>
              <a:t>Borrowers with loans less than $100K struggle to find any lender willing to assist them with a loan, and minority communities devastated by the foreclosure crisis remain the least served.</a:t>
            </a:r>
          </a:p>
        </p:txBody>
      </p:sp>
      <p:graphicFrame>
        <p:nvGraphicFramePr>
          <p:cNvPr id="3" name="Diagram 2"/>
          <p:cNvGraphicFramePr/>
          <p:nvPr>
            <p:extLst/>
          </p:nvPr>
        </p:nvGraphicFramePr>
        <p:xfrm>
          <a:off x="5905211" y="15335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301" y="6184279"/>
            <a:ext cx="2086326" cy="493424"/>
          </a:xfrm>
          <a:prstGeom prst="rect">
            <a:avLst/>
          </a:prstGeom>
        </p:spPr>
      </p:pic>
      <p:sp>
        <p:nvSpPr>
          <p:cNvPr id="5" name="TextBox 4"/>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Tree>
    <p:extLst>
      <p:ext uri="{BB962C8B-B14F-4D97-AF65-F5344CB8AC3E}">
        <p14:creationId xmlns:p14="http://schemas.microsoft.com/office/powerpoint/2010/main" val="1410312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0" y="542115"/>
            <a:ext cx="9144000" cy="2894104"/>
          </a:xfrm>
        </p:spPr>
        <p:txBody>
          <a:bodyPr>
            <a:normAutofit/>
          </a:bodyPr>
          <a:lstStyle/>
          <a:p>
            <a:r>
              <a:rPr lang="en-US" dirty="0"/>
              <a:t>Springboard CDFI is uniquely positioned to lend on behalf of the following national banks and over 20 other investors; with solutions for local &amp; regional bank partners: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605" y="340012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739" y="4105525"/>
            <a:ext cx="2942365" cy="73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048" y="3531168"/>
            <a:ext cx="1985962" cy="198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03058" y="5543249"/>
            <a:ext cx="5005136" cy="923330"/>
          </a:xfrm>
          <a:prstGeom prst="rect">
            <a:avLst/>
          </a:prstGeom>
          <a:noFill/>
        </p:spPr>
        <p:txBody>
          <a:bodyPr wrap="square" rtlCol="0">
            <a:spAutoFit/>
          </a:bodyPr>
          <a:lstStyle/>
          <a:p>
            <a:r>
              <a:rPr lang="en-US" b="1" i="1" dirty="0">
                <a:solidFill>
                  <a:prstClr val="black"/>
                </a:solidFill>
                <a:latin typeface="Calibri"/>
              </a:rPr>
              <a:t>-and we provide that platform to partners</a:t>
            </a:r>
            <a:r>
              <a:rPr lang="en-US" dirty="0">
                <a:solidFill>
                  <a:prstClr val="black"/>
                </a:solidFill>
                <a:latin typeface="Calibri"/>
              </a:rPr>
              <a:t>, dba as Nationwide Mortgage Collaborative – </a:t>
            </a:r>
            <a:r>
              <a:rPr lang="en-US" b="1" dirty="0">
                <a:solidFill>
                  <a:prstClr val="black"/>
                </a:solidFill>
                <a:latin typeface="Calibri"/>
              </a:rPr>
              <a:t>so you can have that same access!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22" y="6158962"/>
            <a:ext cx="2101721" cy="497065"/>
          </a:xfrm>
          <a:prstGeom prst="rect">
            <a:avLst/>
          </a:prstGeom>
        </p:spPr>
      </p:pic>
      <p:sp>
        <p:nvSpPr>
          <p:cNvPr id="9" name="TextBox 8"/>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Tree>
    <p:extLst>
      <p:ext uri="{BB962C8B-B14F-4D97-AF65-F5344CB8AC3E}">
        <p14:creationId xmlns:p14="http://schemas.microsoft.com/office/powerpoint/2010/main" val="2829562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0" y="542115"/>
            <a:ext cx="9144000" cy="735308"/>
          </a:xfrm>
        </p:spPr>
        <p:txBody>
          <a:bodyPr>
            <a:normAutofit fontScale="70000" lnSpcReduction="20000"/>
          </a:bodyPr>
          <a:lstStyle/>
          <a:p>
            <a:r>
              <a:rPr lang="en-US" dirty="0"/>
              <a:t>Bank CRA Loans, Conventional, FHA, VA, USDA, and Specialty Affordable Loans – All in One Place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763" t="6038" r="11441"/>
          <a:stretch/>
        </p:blipFill>
        <p:spPr>
          <a:xfrm>
            <a:off x="2388838" y="1342389"/>
            <a:ext cx="7143747" cy="485345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593" r="4411"/>
          <a:stretch/>
        </p:blipFill>
        <p:spPr>
          <a:xfrm>
            <a:off x="3391301" y="2175309"/>
            <a:ext cx="5361272" cy="28986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38" y="6180720"/>
            <a:ext cx="2150275" cy="508548"/>
          </a:xfrm>
          <a:prstGeom prst="rect">
            <a:avLst/>
          </a:prstGeom>
        </p:spPr>
      </p:pic>
      <p:sp>
        <p:nvSpPr>
          <p:cNvPr id="7" name="TextBox 6"/>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169" y="1762844"/>
            <a:ext cx="1671764" cy="39537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
        <p:nvSpPr>
          <p:cNvPr id="5" name="TextBox 4"/>
          <p:cNvSpPr txBox="1"/>
          <p:nvPr/>
        </p:nvSpPr>
        <p:spPr>
          <a:xfrm>
            <a:off x="1550278" y="1864243"/>
            <a:ext cx="1533165" cy="4401205"/>
          </a:xfrm>
          <a:prstGeom prst="rect">
            <a:avLst/>
          </a:prstGeom>
          <a:noFill/>
        </p:spPr>
        <p:txBody>
          <a:bodyPr wrap="square" rtlCol="0">
            <a:spAutoFit/>
          </a:bodyPr>
          <a:lstStyle/>
          <a:p>
            <a:pPr algn="ctr"/>
            <a:r>
              <a:rPr lang="en-US" sz="3200" b="1" dirty="0">
                <a:solidFill>
                  <a:srgbClr val="FF0000"/>
                </a:solidFill>
                <a:latin typeface="Calibri"/>
              </a:rPr>
              <a:t>Coming Soon </a:t>
            </a:r>
            <a:r>
              <a:rPr lang="en-US" i="1" dirty="0">
                <a:solidFill>
                  <a:prstClr val="black"/>
                </a:solidFill>
                <a:latin typeface="Calibri"/>
              </a:rPr>
              <a:t>(end of 2017): </a:t>
            </a:r>
          </a:p>
          <a:p>
            <a:endParaRPr lang="en-US" i="1" dirty="0">
              <a:solidFill>
                <a:prstClr val="black"/>
              </a:solidFill>
              <a:latin typeface="Calibri"/>
            </a:endParaRPr>
          </a:p>
          <a:p>
            <a:pPr marL="285750" indent="-285750">
              <a:buFont typeface="Arial" panose="020B0604020202020204" pitchFamily="34" charset="0"/>
              <a:buChar char="•"/>
            </a:pPr>
            <a:r>
              <a:rPr lang="en-US" b="1" i="1" dirty="0">
                <a:solidFill>
                  <a:prstClr val="black"/>
                </a:solidFill>
                <a:latin typeface="Calibri"/>
              </a:rPr>
              <a:t>ITIN</a:t>
            </a:r>
            <a:r>
              <a:rPr lang="en-US" i="1" dirty="0">
                <a:solidFill>
                  <a:prstClr val="black"/>
                </a:solidFill>
                <a:latin typeface="Calibri"/>
              </a:rPr>
              <a:t> / Foreign National</a:t>
            </a:r>
          </a:p>
          <a:p>
            <a:pPr marL="285750" indent="-285750">
              <a:buFont typeface="Arial" panose="020B0604020202020204" pitchFamily="34" charset="0"/>
              <a:buChar char="•"/>
            </a:pPr>
            <a:endParaRPr lang="en-US" i="1" dirty="0">
              <a:solidFill>
                <a:prstClr val="black"/>
              </a:solidFill>
              <a:latin typeface="Calibri"/>
            </a:endParaRPr>
          </a:p>
          <a:p>
            <a:pPr marL="285750" indent="-285750">
              <a:buFont typeface="Arial" panose="020B0604020202020204" pitchFamily="34" charset="0"/>
              <a:buChar char="•"/>
            </a:pPr>
            <a:r>
              <a:rPr lang="en-US" b="1" i="1" dirty="0">
                <a:solidFill>
                  <a:prstClr val="black"/>
                </a:solidFill>
                <a:latin typeface="Calibri"/>
              </a:rPr>
              <a:t>Reverse Mortgages </a:t>
            </a:r>
            <a:r>
              <a:rPr lang="en-US" i="1" dirty="0">
                <a:solidFill>
                  <a:prstClr val="black"/>
                </a:solidFill>
                <a:latin typeface="Calibri"/>
              </a:rPr>
              <a:t>if we see strong member demand</a:t>
            </a:r>
          </a:p>
        </p:txBody>
      </p:sp>
    </p:spTree>
    <p:extLst>
      <p:ext uri="{BB962C8B-B14F-4D97-AF65-F5344CB8AC3E}">
        <p14:creationId xmlns:p14="http://schemas.microsoft.com/office/powerpoint/2010/main" val="2976304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47183" y="436237"/>
            <a:ext cx="8920817" cy="735308"/>
          </a:xfrm>
        </p:spPr>
        <p:txBody>
          <a:bodyPr>
            <a:normAutofit/>
          </a:bodyPr>
          <a:lstStyle/>
          <a:p>
            <a:r>
              <a:rPr lang="en-US" sz="2800" dirty="0"/>
              <a:t>Marketing Tool Kit for NMC Members</a:t>
            </a:r>
          </a:p>
        </p:txBody>
      </p:sp>
      <p:sp>
        <p:nvSpPr>
          <p:cNvPr id="3" name="Text Placeholder 2"/>
          <p:cNvSpPr>
            <a:spLocks noGrp="1"/>
          </p:cNvSpPr>
          <p:nvPr>
            <p:ph type="body" sz="quarter" idx="14"/>
          </p:nvPr>
        </p:nvSpPr>
        <p:spPr>
          <a:xfrm>
            <a:off x="1523999" y="965201"/>
            <a:ext cx="9144000" cy="704849"/>
          </a:xfrm>
        </p:spPr>
        <p:txBody>
          <a:bodyPr>
            <a:normAutofit fontScale="77500" lnSpcReduction="20000"/>
          </a:bodyPr>
          <a:lstStyle/>
          <a:p>
            <a:r>
              <a:rPr lang="en-US" dirty="0"/>
              <a:t>Mortgage Readiness, Loan Shopping Tool, Application/Intake, </a:t>
            </a:r>
          </a:p>
          <a:p>
            <a:r>
              <a:rPr lang="en-US" dirty="0"/>
              <a:t>and other resources available for member use.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12" t="10960" r="4598"/>
          <a:stretch/>
        </p:blipFill>
        <p:spPr>
          <a:xfrm>
            <a:off x="1597411" y="1601566"/>
            <a:ext cx="8529144" cy="46037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077" y="3378467"/>
            <a:ext cx="1230537" cy="18480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803" y="1863342"/>
            <a:ext cx="5265074" cy="3259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3" y="6184279"/>
            <a:ext cx="2086326" cy="493424"/>
          </a:xfrm>
          <a:prstGeom prst="rect">
            <a:avLst/>
          </a:prstGeom>
        </p:spPr>
      </p:pic>
      <p:sp>
        <p:nvSpPr>
          <p:cNvPr id="9" name="TextBox 8"/>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
        <p:nvSpPr>
          <p:cNvPr id="5" name="TextBox 4"/>
          <p:cNvSpPr txBox="1"/>
          <p:nvPr/>
        </p:nvSpPr>
        <p:spPr>
          <a:xfrm>
            <a:off x="7995684" y="1629919"/>
            <a:ext cx="2324986" cy="1200329"/>
          </a:xfrm>
          <a:prstGeom prst="rect">
            <a:avLst/>
          </a:prstGeom>
          <a:noFill/>
        </p:spPr>
        <p:txBody>
          <a:bodyPr wrap="square" rtlCol="0">
            <a:spAutoFit/>
          </a:bodyPr>
          <a:lstStyle/>
          <a:p>
            <a:r>
              <a:rPr lang="en-US" dirty="0">
                <a:solidFill>
                  <a:prstClr val="black"/>
                </a:solidFill>
                <a:latin typeface="Calibri"/>
              </a:rPr>
              <a:t>Includes: Press Release, Videos, Flyers, Info-graphics, and Social Media Tools</a:t>
            </a:r>
          </a:p>
        </p:txBody>
      </p:sp>
    </p:spTree>
    <p:extLst>
      <p:ext uri="{BB962C8B-B14F-4D97-AF65-F5344CB8AC3E}">
        <p14:creationId xmlns:p14="http://schemas.microsoft.com/office/powerpoint/2010/main" val="78846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81200" y="503523"/>
            <a:ext cx="8229600" cy="735308"/>
          </a:xfrm>
        </p:spPr>
        <p:txBody>
          <a:bodyPr/>
          <a:lstStyle/>
          <a:p>
            <a:r>
              <a:rPr lang="en-US" dirty="0"/>
              <a:t>Mortgage Readiness</a:t>
            </a:r>
          </a:p>
        </p:txBody>
      </p:sp>
      <p:sp>
        <p:nvSpPr>
          <p:cNvPr id="3" name="Text Placeholder 2"/>
          <p:cNvSpPr>
            <a:spLocks noGrp="1"/>
          </p:cNvSpPr>
          <p:nvPr>
            <p:ph type="body" sz="quarter" idx="14"/>
          </p:nvPr>
        </p:nvSpPr>
        <p:spPr>
          <a:xfrm>
            <a:off x="1884947" y="1075202"/>
            <a:ext cx="8229600" cy="676596"/>
          </a:xfrm>
        </p:spPr>
        <p:txBody>
          <a:bodyPr>
            <a:normAutofit fontScale="70000" lnSpcReduction="20000"/>
          </a:bodyPr>
          <a:lstStyle/>
          <a:p>
            <a:r>
              <a:rPr lang="en-US" dirty="0"/>
              <a:t>Easy, Useful, Engaging</a:t>
            </a:r>
          </a:p>
          <a:p>
            <a:r>
              <a:rPr lang="en-US" dirty="0"/>
              <a:t>Y </a:t>
            </a:r>
            <a:r>
              <a:rPr lang="en-US" dirty="0" err="1"/>
              <a:t>viene</a:t>
            </a:r>
            <a:r>
              <a:rPr lang="en-US" dirty="0"/>
              <a:t> tan pronto </a:t>
            </a:r>
            <a:r>
              <a:rPr lang="en-US" dirty="0" err="1"/>
              <a:t>completamente</a:t>
            </a:r>
            <a:r>
              <a:rPr lang="en-US" dirty="0"/>
              <a:t> </a:t>
            </a:r>
            <a:r>
              <a:rPr lang="en-US" dirty="0" err="1"/>
              <a:t>en</a:t>
            </a:r>
            <a:r>
              <a:rPr lang="en-US" dirty="0"/>
              <a:t> </a:t>
            </a:r>
            <a:r>
              <a:rPr lang="en-US" dirty="0" err="1"/>
              <a:t>Español</a:t>
            </a:r>
            <a:r>
              <a:rPr lang="en-US"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000" y="1751798"/>
            <a:ext cx="4062800" cy="440342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909"/>
          <a:stretch/>
        </p:blipFill>
        <p:spPr>
          <a:xfrm>
            <a:off x="1735756" y="2050140"/>
            <a:ext cx="4256907" cy="234848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6999" t="38253" r="4597" b="-1"/>
          <a:stretch/>
        </p:blipFill>
        <p:spPr>
          <a:xfrm>
            <a:off x="4010132" y="4648879"/>
            <a:ext cx="957282" cy="1806688"/>
          </a:xfrm>
          <a:prstGeom prst="rect">
            <a:avLst/>
          </a:prstGeom>
        </p:spPr>
      </p:pic>
      <p:sp>
        <p:nvSpPr>
          <p:cNvPr id="9" name="TextBox 8"/>
          <p:cNvSpPr txBox="1"/>
          <p:nvPr/>
        </p:nvSpPr>
        <p:spPr>
          <a:xfrm rot="20989702">
            <a:off x="1658475" y="5322745"/>
            <a:ext cx="2165683" cy="646331"/>
          </a:xfrm>
          <a:prstGeom prst="rect">
            <a:avLst/>
          </a:prstGeom>
          <a:noFill/>
        </p:spPr>
        <p:txBody>
          <a:bodyPr wrap="square" rtlCol="0">
            <a:spAutoFit/>
          </a:bodyPr>
          <a:lstStyle/>
          <a:p>
            <a:pPr algn="ctr"/>
            <a:r>
              <a:rPr lang="en-US" dirty="0">
                <a:solidFill>
                  <a:srgbClr val="FF0000"/>
                </a:solidFill>
                <a:latin typeface="Stencil" panose="040409050D0802020404" pitchFamily="82" charset="0"/>
              </a:rPr>
              <a:t>Retail Example SHOWN</a:t>
            </a:r>
          </a:p>
        </p:txBody>
      </p:sp>
      <p:sp>
        <p:nvSpPr>
          <p:cNvPr id="10" name="TextBox 9"/>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pic>
        <p:nvPicPr>
          <p:cNvPr id="12" name="Picture 11">
            <a:extLst>
              <a:ext uri="{FF2B5EF4-FFF2-40B4-BE49-F238E27FC236}">
                <a16:creationId xmlns:a16="http://schemas.microsoft.com/office/drawing/2014/main" id="{EA8A8E1D-9C7E-454F-AA3B-6258DF3B55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33" y="6184279"/>
            <a:ext cx="2086326" cy="493424"/>
          </a:xfrm>
          <a:prstGeom prst="rect">
            <a:avLst/>
          </a:prstGeom>
        </p:spPr>
      </p:pic>
    </p:spTree>
    <p:extLst>
      <p:ext uri="{BB962C8B-B14F-4D97-AF65-F5344CB8AC3E}">
        <p14:creationId xmlns:p14="http://schemas.microsoft.com/office/powerpoint/2010/main" val="1602291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47183" y="436237"/>
            <a:ext cx="8920817" cy="735308"/>
          </a:xfrm>
        </p:spPr>
        <p:txBody>
          <a:bodyPr>
            <a:normAutofit/>
          </a:bodyPr>
          <a:lstStyle/>
          <a:p>
            <a:r>
              <a:rPr lang="en-US" sz="2800" dirty="0"/>
              <a:t>Loan Shopping Tool</a:t>
            </a:r>
          </a:p>
        </p:txBody>
      </p:sp>
      <p:sp>
        <p:nvSpPr>
          <p:cNvPr id="3" name="Text Placeholder 2"/>
          <p:cNvSpPr>
            <a:spLocks noGrp="1"/>
          </p:cNvSpPr>
          <p:nvPr>
            <p:ph type="body" sz="quarter" idx="14"/>
          </p:nvPr>
        </p:nvSpPr>
        <p:spPr>
          <a:xfrm>
            <a:off x="1523999" y="909769"/>
            <a:ext cx="9144000" cy="735308"/>
          </a:xfrm>
        </p:spPr>
        <p:txBody>
          <a:bodyPr>
            <a:normAutofit/>
          </a:bodyPr>
          <a:lstStyle/>
          <a:p>
            <a:r>
              <a:rPr lang="en-US" dirty="0"/>
              <a:t>Product &amp; Pricing Search Engine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12" t="10960" r="4598"/>
          <a:stretch/>
        </p:blipFill>
        <p:spPr>
          <a:xfrm>
            <a:off x="1597411" y="1601566"/>
            <a:ext cx="8529144" cy="46037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077" y="3378467"/>
            <a:ext cx="1230537" cy="1848051"/>
          </a:xfrm>
          <a:prstGeom prst="rect">
            <a:avLst/>
          </a:prstGeom>
        </p:spPr>
      </p:pic>
      <p:sp>
        <p:nvSpPr>
          <p:cNvPr id="7" name="TextBox 6"/>
          <p:cNvSpPr txBox="1"/>
          <p:nvPr/>
        </p:nvSpPr>
        <p:spPr>
          <a:xfrm rot="980660">
            <a:off x="8266504" y="2194559"/>
            <a:ext cx="2165683" cy="646331"/>
          </a:xfrm>
          <a:prstGeom prst="rect">
            <a:avLst/>
          </a:prstGeom>
          <a:noFill/>
        </p:spPr>
        <p:txBody>
          <a:bodyPr wrap="square" rtlCol="0">
            <a:spAutoFit/>
          </a:bodyPr>
          <a:lstStyle/>
          <a:p>
            <a:pPr algn="ctr"/>
            <a:r>
              <a:rPr lang="en-US" dirty="0">
                <a:solidFill>
                  <a:srgbClr val="FF0000"/>
                </a:solidFill>
                <a:latin typeface="Stencil" panose="040409050D0802020404" pitchFamily="82" charset="0"/>
              </a:rPr>
              <a:t>Retail Example SHOWN</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9815" b="8086"/>
          <a:stretch/>
        </p:blipFill>
        <p:spPr>
          <a:xfrm>
            <a:off x="2455586" y="1902897"/>
            <a:ext cx="5235298" cy="3221997"/>
          </a:xfrm>
          <a:prstGeom prst="rect">
            <a:avLst/>
          </a:prstGeom>
        </p:spPr>
      </p:pic>
    </p:spTree>
    <p:extLst>
      <p:ext uri="{BB962C8B-B14F-4D97-AF65-F5344CB8AC3E}">
        <p14:creationId xmlns:p14="http://schemas.microsoft.com/office/powerpoint/2010/main" val="326123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9507" y="713785"/>
            <a:ext cx="6801293" cy="2219092"/>
          </a:xfrm>
        </p:spPr>
        <p:txBody>
          <a:bodyPr>
            <a:normAutofit/>
          </a:bodyPr>
          <a:lstStyle/>
          <a:p>
            <a:pPr algn="l"/>
            <a:r>
              <a:rPr lang="en-US" dirty="0">
                <a:solidFill>
                  <a:srgbClr val="DA151E"/>
                </a:solidFill>
              </a:rPr>
              <a:t>Marketing with </a:t>
            </a:r>
          </a:p>
          <a:p>
            <a:pPr algn="l"/>
            <a:r>
              <a:rPr lang="en-US" i="1" dirty="0">
                <a:solidFill>
                  <a:srgbClr val="002060"/>
                </a:solidFill>
              </a:rPr>
              <a:t>State of the Art </a:t>
            </a:r>
            <a:r>
              <a:rPr lang="en-US" dirty="0">
                <a:solidFill>
                  <a:srgbClr val="DA151E"/>
                </a:solidFill>
              </a:rPr>
              <a:t>Technology</a:t>
            </a:r>
          </a:p>
        </p:txBody>
      </p:sp>
      <p:sp>
        <p:nvSpPr>
          <p:cNvPr id="3" name="Text Placeholder 2"/>
          <p:cNvSpPr>
            <a:spLocks noGrp="1"/>
          </p:cNvSpPr>
          <p:nvPr>
            <p:ph type="body" sz="quarter" idx="14"/>
          </p:nvPr>
        </p:nvSpPr>
        <p:spPr>
          <a:xfrm>
            <a:off x="1981200" y="2360428"/>
            <a:ext cx="8229600" cy="3629246"/>
          </a:xfrm>
        </p:spPr>
        <p:txBody>
          <a:bodyPr>
            <a:normAutofit fontScale="77500" lnSpcReduction="20000"/>
          </a:bodyPr>
          <a:lstStyle/>
          <a:p>
            <a:pPr algn="l"/>
            <a:r>
              <a:rPr lang="en-US" sz="3600" dirty="0"/>
              <a:t>Let’s jump on </a:t>
            </a:r>
            <a:r>
              <a:rPr lang="en-US" sz="3600" dirty="0">
                <a:solidFill>
                  <a:srgbClr val="002060"/>
                </a:solidFill>
                <a:hlinkClick r:id="rId2"/>
              </a:rPr>
              <a:t>www.mortgagecollaborative.org</a:t>
            </a:r>
            <a:r>
              <a:rPr lang="en-US" sz="3600" dirty="0">
                <a:solidFill>
                  <a:srgbClr val="002060"/>
                </a:solidFill>
              </a:rPr>
              <a:t> </a:t>
            </a:r>
            <a:r>
              <a:rPr lang="en-US" sz="3600" dirty="0"/>
              <a:t>and walk through the tools that NMC members can have </a:t>
            </a:r>
            <a:r>
              <a:rPr lang="en-US" sz="3600" b="1" dirty="0"/>
              <a:t>customized to their brand.</a:t>
            </a:r>
          </a:p>
          <a:p>
            <a:pPr algn="l"/>
            <a:endParaRPr lang="en-US" b="1" dirty="0">
              <a:solidFill>
                <a:srgbClr val="002060"/>
              </a:solidFill>
            </a:endParaRPr>
          </a:p>
          <a:p>
            <a:pPr algn="l"/>
            <a:r>
              <a:rPr lang="en-US" sz="3800" dirty="0">
                <a:solidFill>
                  <a:srgbClr val="002060"/>
                </a:solidFill>
              </a:rPr>
              <a:t>This and other NMC marketing tools &amp; resources, helps our partners:</a:t>
            </a:r>
          </a:p>
          <a:p>
            <a:pPr marL="571500" indent="-571500" algn="l">
              <a:buFont typeface="Arial" panose="020B0604020202020204" pitchFamily="34" charset="0"/>
              <a:buChar char="•"/>
            </a:pPr>
            <a:r>
              <a:rPr lang="en-US" sz="3800" dirty="0">
                <a:solidFill>
                  <a:srgbClr val="002060"/>
                </a:solidFill>
              </a:rPr>
              <a:t>engage more clients </a:t>
            </a:r>
          </a:p>
          <a:p>
            <a:pPr marL="571500" indent="-571500" algn="l">
              <a:buFont typeface="Arial" panose="020B0604020202020204" pitchFamily="34" charset="0"/>
              <a:buChar char="•"/>
            </a:pPr>
            <a:r>
              <a:rPr lang="en-US" sz="3800" dirty="0">
                <a:solidFill>
                  <a:srgbClr val="002060"/>
                </a:solidFill>
              </a:rPr>
              <a:t>triage for services</a:t>
            </a:r>
          </a:p>
          <a:p>
            <a:pPr marL="571500" indent="-571500" algn="l">
              <a:buFont typeface="Arial" panose="020B0604020202020204" pitchFamily="34" charset="0"/>
              <a:buChar char="•"/>
            </a:pPr>
            <a:r>
              <a:rPr lang="en-US" sz="3800" dirty="0">
                <a:solidFill>
                  <a:srgbClr val="002060"/>
                </a:solidFill>
              </a:rPr>
              <a:t>demonstrate your value proposition</a:t>
            </a:r>
          </a:p>
        </p:txBody>
      </p:sp>
      <p:sp>
        <p:nvSpPr>
          <p:cNvPr id="4" name="TextBox 3"/>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17" y="6170131"/>
            <a:ext cx="2086326" cy="4934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988" y="713785"/>
            <a:ext cx="1578160" cy="148378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Tree>
    <p:extLst>
      <p:ext uri="{BB962C8B-B14F-4D97-AF65-F5344CB8AC3E}">
        <p14:creationId xmlns:p14="http://schemas.microsoft.com/office/powerpoint/2010/main" val="2780041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  </a:t>
            </a:r>
          </a:p>
        </p:txBody>
      </p:sp>
      <p:sp>
        <p:nvSpPr>
          <p:cNvPr id="6" name="TextBox 5"/>
          <p:cNvSpPr txBox="1"/>
          <p:nvPr/>
        </p:nvSpPr>
        <p:spPr>
          <a:xfrm>
            <a:off x="6553200" y="6294223"/>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87" y="6134317"/>
            <a:ext cx="2237755" cy="52923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
        <p:nvSpPr>
          <p:cNvPr id="10" name="Text Placeholder 1"/>
          <p:cNvSpPr txBox="1">
            <a:spLocks/>
          </p:cNvSpPr>
          <p:nvPr/>
        </p:nvSpPr>
        <p:spPr>
          <a:xfrm>
            <a:off x="1747183" y="436237"/>
            <a:ext cx="8920817" cy="73530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b="1" i="0" kern="1200">
                <a:solidFill>
                  <a:srgbClr val="09264E"/>
                </a:solidFill>
                <a:latin typeface="Brandon Text Bold"/>
                <a:ea typeface="+mn-ea"/>
                <a:cs typeface="Brandon Text Bold"/>
              </a:defRPr>
            </a:lvl1pPr>
            <a:lvl2pPr marL="457200" indent="0" algn="l" defTabSz="457200" rtl="0" eaLnBrk="1" latinLnBrk="0" hangingPunct="1">
              <a:spcBef>
                <a:spcPct val="20000"/>
              </a:spcBef>
              <a:buFont typeface="Arial"/>
              <a:buNone/>
              <a:defRPr sz="2800" kern="1200">
                <a:solidFill>
                  <a:schemeClr val="tx1"/>
                </a:solidFill>
                <a:latin typeface="Brandon Text Regular"/>
                <a:ea typeface="+mn-ea"/>
                <a:cs typeface="Brandon Text Regular"/>
              </a:defRPr>
            </a:lvl2pPr>
            <a:lvl3pPr marL="914400" indent="0" algn="l" defTabSz="457200" rtl="0" eaLnBrk="1" latinLnBrk="0" hangingPunct="1">
              <a:spcBef>
                <a:spcPct val="20000"/>
              </a:spcBef>
              <a:buFont typeface="Arial"/>
              <a:buNone/>
              <a:defRPr sz="2400" kern="1200">
                <a:solidFill>
                  <a:schemeClr val="tx1"/>
                </a:solidFill>
                <a:latin typeface="Brandon Text Regular"/>
                <a:ea typeface="+mn-ea"/>
                <a:cs typeface="Brandon Text Regular"/>
              </a:defRPr>
            </a:lvl3pPr>
            <a:lvl4pPr marL="1371600" indent="0" algn="l" defTabSz="457200" rtl="0" eaLnBrk="1" latinLnBrk="0" hangingPunct="1">
              <a:spcBef>
                <a:spcPct val="20000"/>
              </a:spcBef>
              <a:buFont typeface="Arial"/>
              <a:buNone/>
              <a:defRPr sz="2000" kern="1200">
                <a:solidFill>
                  <a:schemeClr val="tx1"/>
                </a:solidFill>
                <a:latin typeface="Brandon Text Regular"/>
                <a:ea typeface="+mn-ea"/>
                <a:cs typeface="Brandon Text Regular"/>
              </a:defRPr>
            </a:lvl4pPr>
            <a:lvl5pPr marL="1828800" indent="0" algn="l" defTabSz="457200" rtl="0" eaLnBrk="1" latinLnBrk="0" hangingPunct="1">
              <a:spcBef>
                <a:spcPct val="20000"/>
              </a:spcBef>
              <a:buFont typeface="Arial"/>
              <a:buNone/>
              <a:defRPr sz="2000" kern="1200">
                <a:solidFill>
                  <a:schemeClr val="tx1"/>
                </a:solidFill>
                <a:latin typeface="Brandon Text Regular"/>
                <a:ea typeface="+mn-ea"/>
                <a:cs typeface="Brandon T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Springboard CDFI Licensing &amp; NMC Activity Map</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824" y="1166915"/>
            <a:ext cx="8283921" cy="4883049"/>
          </a:xfrm>
          <a:prstGeom prst="rect">
            <a:avLst/>
          </a:prstGeom>
        </p:spPr>
      </p:pic>
    </p:spTree>
    <p:extLst>
      <p:ext uri="{BB962C8B-B14F-4D97-AF65-F5344CB8AC3E}">
        <p14:creationId xmlns:p14="http://schemas.microsoft.com/office/powerpoint/2010/main" val="3296503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NMC Leadership Council</a:t>
            </a:r>
          </a:p>
        </p:txBody>
      </p:sp>
      <p:sp>
        <p:nvSpPr>
          <p:cNvPr id="3" name="Title 3"/>
          <p:cNvSpPr txBox="1">
            <a:spLocks/>
          </p:cNvSpPr>
          <p:nvPr/>
        </p:nvSpPr>
        <p:spPr>
          <a:xfrm>
            <a:off x="1781733" y="1252016"/>
            <a:ext cx="6490611" cy="150805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002060"/>
                </a:solidFill>
                <a:latin typeface="Calibri"/>
              </a:rPr>
              <a:t>Established in 2013 by the </a:t>
            </a:r>
            <a:r>
              <a:rPr lang="en-US" sz="2000" b="1" dirty="0">
                <a:solidFill>
                  <a:srgbClr val="002060"/>
                </a:solidFill>
                <a:latin typeface="Calibri"/>
              </a:rPr>
              <a:t>Ford Foundation;</a:t>
            </a:r>
            <a:r>
              <a:rPr lang="en-US" sz="2000" dirty="0">
                <a:solidFill>
                  <a:srgbClr val="002060"/>
                </a:solidFill>
                <a:latin typeface="Calibri"/>
              </a:rPr>
              <a:t> now hosted and </a:t>
            </a:r>
            <a:r>
              <a:rPr lang="en-US" sz="2000" b="1" dirty="0">
                <a:solidFill>
                  <a:srgbClr val="002060"/>
                </a:solidFill>
                <a:latin typeface="Calibri"/>
              </a:rPr>
              <a:t>powered by Springboard CDFI </a:t>
            </a:r>
            <a:r>
              <a:rPr lang="en-US" sz="2000" dirty="0">
                <a:solidFill>
                  <a:srgbClr val="002060"/>
                </a:solidFill>
                <a:latin typeface="Calibri"/>
              </a:rPr>
              <a:t>to work with the field as a capital aggregator and technology based solutions provider. </a:t>
            </a:r>
            <a:endParaRPr lang="en-US" sz="2000" i="1" dirty="0">
              <a:solidFill>
                <a:srgbClr val="002060"/>
              </a:solidFill>
              <a:latin typeface="Calibri"/>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47" t="18049" r="16931" b="16676"/>
          <a:stretch/>
        </p:blipFill>
        <p:spPr>
          <a:xfrm>
            <a:off x="1772312" y="2601042"/>
            <a:ext cx="2596791" cy="10872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005" y="2450224"/>
            <a:ext cx="3192065" cy="4894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303" y="4689377"/>
            <a:ext cx="3112957" cy="7046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3066" y="2155486"/>
            <a:ext cx="2779817" cy="124360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7423" y="2847968"/>
            <a:ext cx="2771775" cy="1190625"/>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457" t="6375" r="83096" b="4996"/>
          <a:stretch/>
        </p:blipFill>
        <p:spPr>
          <a:xfrm>
            <a:off x="1686278" y="3847366"/>
            <a:ext cx="1727525" cy="119967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7728" y="4762010"/>
            <a:ext cx="1445154" cy="1496401"/>
          </a:xfrm>
          <a:prstGeom prst="rect">
            <a:avLst/>
          </a:prstGeom>
        </p:spPr>
      </p:pic>
      <p:sp>
        <p:nvSpPr>
          <p:cNvPr id="13" name="TextBox 12"/>
          <p:cNvSpPr txBox="1"/>
          <p:nvPr/>
        </p:nvSpPr>
        <p:spPr>
          <a:xfrm>
            <a:off x="6811053" y="6258410"/>
            <a:ext cx="3817945" cy="369332"/>
          </a:xfrm>
          <a:prstGeom prst="rect">
            <a:avLst/>
          </a:prstGeom>
          <a:solidFill>
            <a:schemeClr val="bg1"/>
          </a:solidFill>
        </p:spPr>
        <p:txBody>
          <a:bodyPr wrap="square" rtlCol="0">
            <a:spAutoFit/>
          </a:bodyPr>
          <a:lstStyle/>
          <a:p>
            <a:r>
              <a:rPr lang="en-US" dirty="0">
                <a:solidFill>
                  <a:srgbClr val="002060"/>
                </a:solidFill>
                <a:latin typeface="Calibri"/>
              </a:rPr>
              <a:t>MortgageCollaborative.org</a:t>
            </a:r>
          </a:p>
        </p:txBody>
      </p:sp>
      <p:sp>
        <p:nvSpPr>
          <p:cNvPr id="9218" name="AutoShape 2" descr="https://www.newjerseycommunitycapital.org/sites/default/files/styles/slideshow/public/_MG_9336%20homepage%20slider.jpg?itok=se2XJeL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9220" name="AutoShape 4" descr="https://www.newjerseycommunitycapital.org/sites/default/files/styles/slideshow/public/_MG_9336%20homepage%20slider.jpg?itok=se2XJeL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9221" name="Picture 5"/>
          <p:cNvPicPr>
            <a:picLocks noChangeAspect="1" noChangeArrowheads="1"/>
          </p:cNvPicPr>
          <p:nvPr/>
        </p:nvPicPr>
        <p:blipFill>
          <a:blip r:embed="rId9"/>
          <a:srcRect/>
          <a:stretch>
            <a:fillRect/>
          </a:stretch>
        </p:blipFill>
        <p:spPr bwMode="auto">
          <a:xfrm>
            <a:off x="4067488" y="5584075"/>
            <a:ext cx="2743565" cy="931777"/>
          </a:xfrm>
          <a:prstGeom prst="rect">
            <a:avLst/>
          </a:prstGeom>
          <a:noFill/>
          <a:ln w="9525">
            <a:noFill/>
            <a:miter lim="800000"/>
            <a:headEnd/>
            <a:tailEnd/>
          </a:ln>
        </p:spPr>
      </p:pic>
      <p:pic>
        <p:nvPicPr>
          <p:cNvPr id="9223" name="Picture 7" descr="Federation Credit Unions United to Serve the Underserved"/>
          <p:cNvPicPr>
            <a:picLocks noChangeAspect="1" noChangeArrowheads="1"/>
          </p:cNvPicPr>
          <p:nvPr/>
        </p:nvPicPr>
        <p:blipFill>
          <a:blip r:embed="rId10"/>
          <a:srcRect/>
          <a:stretch>
            <a:fillRect/>
          </a:stretch>
        </p:blipFill>
        <p:spPr bwMode="auto">
          <a:xfrm>
            <a:off x="8090008" y="3457965"/>
            <a:ext cx="2066925" cy="1381126"/>
          </a:xfrm>
          <a:prstGeom prst="rect">
            <a:avLst/>
          </a:prstGeom>
          <a:noFill/>
        </p:spPr>
      </p:pic>
      <p:pic>
        <p:nvPicPr>
          <p:cNvPr id="9225" name="Picture 9" descr="Home Free"/>
          <p:cNvPicPr>
            <a:picLocks noChangeAspect="1" noChangeArrowheads="1"/>
          </p:cNvPicPr>
          <p:nvPr/>
        </p:nvPicPr>
        <p:blipFill>
          <a:blip r:embed="rId11"/>
          <a:srcRect/>
          <a:stretch>
            <a:fillRect/>
          </a:stretch>
        </p:blipFill>
        <p:spPr bwMode="auto">
          <a:xfrm>
            <a:off x="3686234" y="3834058"/>
            <a:ext cx="3257550" cy="723900"/>
          </a:xfrm>
          <a:prstGeom prst="rect">
            <a:avLst/>
          </a:prstGeom>
          <a:noFill/>
        </p:spPr>
      </p:pic>
      <p:pic>
        <p:nvPicPr>
          <p:cNvPr id="9227" name="Picture 11" descr="http://www.cplc.org/images/chicanos-por-la-causa.gif"/>
          <p:cNvPicPr>
            <a:picLocks noChangeAspect="1" noChangeArrowheads="1"/>
          </p:cNvPicPr>
          <p:nvPr/>
        </p:nvPicPr>
        <p:blipFill>
          <a:blip r:embed="rId12"/>
          <a:srcRect/>
          <a:stretch>
            <a:fillRect/>
          </a:stretch>
        </p:blipFill>
        <p:spPr bwMode="auto">
          <a:xfrm>
            <a:off x="7148267" y="4038109"/>
            <a:ext cx="742950" cy="723900"/>
          </a:xfrm>
          <a:prstGeom prst="rect">
            <a:avLst/>
          </a:prstGeom>
          <a:noFill/>
        </p:spPr>
      </p:pic>
      <p:pic>
        <p:nvPicPr>
          <p:cNvPr id="9229" name="Picture 13" descr="National Housing Resource Center"/>
          <p:cNvPicPr>
            <a:picLocks noChangeAspect="1" noChangeArrowheads="1"/>
          </p:cNvPicPr>
          <p:nvPr/>
        </p:nvPicPr>
        <p:blipFill>
          <a:blip r:embed="rId13"/>
          <a:srcRect/>
          <a:stretch>
            <a:fillRect/>
          </a:stretch>
        </p:blipFill>
        <p:spPr bwMode="auto">
          <a:xfrm>
            <a:off x="7148268" y="5116384"/>
            <a:ext cx="1568377" cy="947562"/>
          </a:xfrm>
          <a:prstGeom prst="rect">
            <a:avLst/>
          </a:prstGeom>
          <a:noFill/>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9058" y="5344486"/>
            <a:ext cx="2166556" cy="1410954"/>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32640" y="227641"/>
            <a:ext cx="1578160" cy="1483784"/>
          </a:xfrm>
          <a:prstGeom prst="rect">
            <a:avLst/>
          </a:prstGeom>
        </p:spPr>
      </p:pic>
    </p:spTree>
    <p:extLst>
      <p:ext uri="{BB962C8B-B14F-4D97-AF65-F5344CB8AC3E}">
        <p14:creationId xmlns:p14="http://schemas.microsoft.com/office/powerpoint/2010/main" val="355087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002060"/>
                </a:solidFill>
                <a:effectLst>
                  <a:outerShdw blurRad="38100" dist="38100" dir="2700000" algn="tl">
                    <a:srgbClr val="000000">
                      <a:alpha val="43137"/>
                    </a:srgbClr>
                  </a:outerShdw>
                </a:effectLst>
              </a:rPr>
              <a:t>Conference Planning Committee</a:t>
            </a:r>
          </a:p>
        </p:txBody>
      </p:sp>
      <p:sp>
        <p:nvSpPr>
          <p:cNvPr id="3" name="Content Placeholder 2"/>
          <p:cNvSpPr>
            <a:spLocks noGrp="1"/>
          </p:cNvSpPr>
          <p:nvPr>
            <p:ph sz="half" idx="1"/>
          </p:nvPr>
        </p:nvSpPr>
        <p:spPr/>
        <p:txBody>
          <a:bodyPr>
            <a:normAutofit/>
          </a:bodyPr>
          <a:lstStyle/>
          <a:p>
            <a:pPr lvl="1">
              <a:buFont typeface="Wingdings" panose="05000000000000000000" pitchFamily="2" charset="2"/>
              <a:buChar char="v"/>
            </a:pPr>
            <a:r>
              <a:rPr lang="en-US" sz="2800" dirty="0"/>
              <a:t>Michelle DiBenedetto, co-chair</a:t>
            </a:r>
          </a:p>
          <a:p>
            <a:pPr lvl="1">
              <a:buFont typeface="Wingdings" panose="05000000000000000000" pitchFamily="2" charset="2"/>
              <a:buChar char="v"/>
            </a:pPr>
            <a:r>
              <a:rPr lang="en-US" sz="2800" dirty="0"/>
              <a:t>Eileen Anderson</a:t>
            </a:r>
          </a:p>
          <a:p>
            <a:pPr lvl="1">
              <a:buFont typeface="Wingdings" panose="05000000000000000000" pitchFamily="2" charset="2"/>
              <a:buChar char="v"/>
            </a:pPr>
            <a:r>
              <a:rPr lang="en-US" sz="2800" dirty="0"/>
              <a:t>Kathy Germain</a:t>
            </a:r>
          </a:p>
          <a:p>
            <a:pPr lvl="1">
              <a:buFont typeface="Wingdings" panose="05000000000000000000" pitchFamily="2" charset="2"/>
              <a:buChar char="v"/>
            </a:pPr>
            <a:r>
              <a:rPr lang="en-US" sz="2800" dirty="0"/>
              <a:t>Karyn Hausknecht</a:t>
            </a:r>
          </a:p>
          <a:p>
            <a:pPr lvl="1">
              <a:buFont typeface="Wingdings" panose="05000000000000000000" pitchFamily="2" charset="2"/>
              <a:buChar char="v"/>
            </a:pPr>
            <a:r>
              <a:rPr lang="en-US" sz="2800" dirty="0"/>
              <a:t>Ellie Pepper</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
        <p:nvSpPr>
          <p:cNvPr id="4" name="Content Placeholder 3">
            <a:extLst>
              <a:ext uri="{FF2B5EF4-FFF2-40B4-BE49-F238E27FC236}">
                <a16:creationId xmlns:a16="http://schemas.microsoft.com/office/drawing/2014/main" id="{1CB4B878-9CA0-408F-8754-E52FFFC5763C}"/>
              </a:ext>
            </a:extLst>
          </p:cNvPr>
          <p:cNvSpPr>
            <a:spLocks noGrp="1"/>
          </p:cNvSpPr>
          <p:nvPr>
            <p:ph sz="half" idx="2"/>
          </p:nvPr>
        </p:nvSpPr>
        <p:spPr/>
        <p:txBody>
          <a:bodyPr/>
          <a:lstStyle/>
          <a:p>
            <a:pPr lvl="1">
              <a:buFont typeface="Wingdings" panose="05000000000000000000" pitchFamily="2" charset="2"/>
              <a:buChar char="v"/>
            </a:pPr>
            <a:r>
              <a:rPr lang="en-US" sz="2800" dirty="0"/>
              <a:t>Sherri Eckles, co-chair</a:t>
            </a:r>
          </a:p>
          <a:p>
            <a:pPr lvl="1">
              <a:buFont typeface="Wingdings" panose="05000000000000000000" pitchFamily="2" charset="2"/>
              <a:buChar char="v"/>
            </a:pPr>
            <a:r>
              <a:rPr lang="en-US" sz="2800" dirty="0"/>
              <a:t>Lucy Raimes</a:t>
            </a:r>
          </a:p>
          <a:p>
            <a:pPr lvl="1">
              <a:buFont typeface="Wingdings" panose="05000000000000000000" pitchFamily="2" charset="2"/>
              <a:buChar char="v"/>
            </a:pPr>
            <a:r>
              <a:rPr lang="en-US" sz="2800" dirty="0"/>
              <a:t>Sandy Becker</a:t>
            </a:r>
          </a:p>
          <a:p>
            <a:pPr lvl="1">
              <a:buFont typeface="Wingdings" panose="05000000000000000000" pitchFamily="2" charset="2"/>
              <a:buChar char="v"/>
            </a:pPr>
            <a:r>
              <a:rPr lang="en-US" sz="2800" dirty="0"/>
              <a:t>Susan Belanich</a:t>
            </a:r>
          </a:p>
          <a:p>
            <a:pPr lvl="1">
              <a:buFont typeface="Wingdings" panose="05000000000000000000" pitchFamily="2" charset="2"/>
              <a:buChar char="v"/>
            </a:pPr>
            <a:r>
              <a:rPr lang="en-US" sz="2800" dirty="0"/>
              <a:t>Robert McCool</a:t>
            </a:r>
          </a:p>
          <a:p>
            <a:pPr lvl="1">
              <a:buFont typeface="Wingdings" panose="05000000000000000000" pitchFamily="2" charset="2"/>
              <a:buChar char="v"/>
            </a:pPr>
            <a:r>
              <a:rPr lang="en-US" sz="2800" dirty="0"/>
              <a:t>Andrea Haughton</a:t>
            </a:r>
          </a:p>
          <a:p>
            <a:endParaRPr lang="en-US" dirty="0"/>
          </a:p>
        </p:txBody>
      </p:sp>
    </p:spTree>
    <p:extLst>
      <p:ext uri="{BB962C8B-B14F-4D97-AF65-F5344CB8AC3E}">
        <p14:creationId xmlns:p14="http://schemas.microsoft.com/office/powerpoint/2010/main" val="3462952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NMC Counseling Partners – Pilot</a:t>
            </a:r>
          </a:p>
        </p:txBody>
      </p:sp>
      <p:sp>
        <p:nvSpPr>
          <p:cNvPr id="13" name="TextBox 12"/>
          <p:cNvSpPr txBox="1"/>
          <p:nvPr/>
        </p:nvSpPr>
        <p:spPr>
          <a:xfrm>
            <a:off x="6637333" y="6301613"/>
            <a:ext cx="3924790" cy="369332"/>
          </a:xfrm>
          <a:prstGeom prst="rect">
            <a:avLst/>
          </a:prstGeom>
          <a:solidFill>
            <a:schemeClr val="bg1"/>
          </a:solidFill>
        </p:spPr>
        <p:txBody>
          <a:bodyPr wrap="square" rtlCol="0">
            <a:spAutoFit/>
          </a:bodyPr>
          <a:lstStyle/>
          <a:p>
            <a:r>
              <a:rPr lang="en-US" b="1" dirty="0">
                <a:solidFill>
                  <a:srgbClr val="002060"/>
                </a:solidFill>
                <a:latin typeface="Calibri"/>
              </a:rPr>
              <a:t>MortgageCollaborative.org</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0870" t="15380" r="13153" b="15439"/>
          <a:stretch/>
        </p:blipFill>
        <p:spPr>
          <a:xfrm>
            <a:off x="1609950" y="5116384"/>
            <a:ext cx="2241221" cy="1647330"/>
          </a:xfrm>
          <a:prstGeom prst="rect">
            <a:avLst/>
          </a:prstGeom>
        </p:spPr>
      </p:pic>
      <p:sp>
        <p:nvSpPr>
          <p:cNvPr id="15" name="Title 3"/>
          <p:cNvSpPr txBox="1">
            <a:spLocks/>
          </p:cNvSpPr>
          <p:nvPr/>
        </p:nvSpPr>
        <p:spPr>
          <a:xfrm>
            <a:off x="4916934" y="3988674"/>
            <a:ext cx="4943969" cy="232591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002060"/>
                </a:solidFill>
                <a:latin typeface="Calibri"/>
              </a:rPr>
              <a:t>We are targeting </a:t>
            </a:r>
            <a:r>
              <a:rPr lang="en-US" sz="2000" b="1" dirty="0">
                <a:solidFill>
                  <a:srgbClr val="002060"/>
                </a:solidFill>
                <a:latin typeface="Calibri"/>
              </a:rPr>
              <a:t>over 800 HUD-Approved Organizations &amp; CDFIs </a:t>
            </a:r>
            <a:r>
              <a:rPr lang="en-US" sz="2000" dirty="0">
                <a:solidFill>
                  <a:srgbClr val="002060"/>
                </a:solidFill>
                <a:latin typeface="Calibri"/>
              </a:rPr>
              <a:t>focusing on first time home buyer preparation, coordinating with existing networks and working with individual organizations. Visit the website for more information and stay tuned for state by state platform launches with partners…</a:t>
            </a:r>
            <a:endParaRPr lang="en-US" sz="2000" i="1" dirty="0">
              <a:solidFill>
                <a:srgbClr val="002060"/>
              </a:solidFill>
              <a:latin typeface="Calibri"/>
            </a:endParaRPr>
          </a:p>
        </p:txBody>
      </p:sp>
      <p:grpSp>
        <p:nvGrpSpPr>
          <p:cNvPr id="16" name="Group 90"/>
          <p:cNvGrpSpPr/>
          <p:nvPr/>
        </p:nvGrpSpPr>
        <p:grpSpPr>
          <a:xfrm>
            <a:off x="1626797" y="4189095"/>
            <a:ext cx="3290137" cy="2419714"/>
            <a:chOff x="-127000" y="-88900"/>
            <a:chExt cx="12563099" cy="8519169"/>
          </a:xfrm>
        </p:grpSpPr>
        <p:pic>
          <p:nvPicPr>
            <p:cNvPr id="17" name="National_Spoke_Network.jpg"/>
            <p:cNvPicPr/>
            <p:nvPr/>
          </p:nvPicPr>
          <p:blipFill>
            <a:blip r:embed="rId3">
              <a:extLst/>
            </a:blip>
            <a:stretch>
              <a:fillRect/>
            </a:stretch>
          </p:blipFill>
          <p:spPr>
            <a:xfrm>
              <a:off x="0" y="0"/>
              <a:ext cx="12309100" cy="8188970"/>
            </a:xfrm>
            <a:prstGeom prst="rect">
              <a:avLst/>
            </a:prstGeom>
            <a:ln>
              <a:noFill/>
            </a:ln>
            <a:effectLst/>
          </p:spPr>
        </p:pic>
        <p:pic>
          <p:nvPicPr>
            <p:cNvPr id="18" name="Picture 17"/>
            <p:cNvPicPr/>
            <p:nvPr/>
          </p:nvPicPr>
          <p:blipFill>
            <a:blip r:embed="rId4">
              <a:extLst/>
            </a:blip>
            <a:stretch>
              <a:fillRect/>
            </a:stretch>
          </p:blipFill>
          <p:spPr>
            <a:xfrm>
              <a:off x="-127000" y="-88900"/>
              <a:ext cx="12563100" cy="8519170"/>
            </a:xfrm>
            <a:prstGeom prst="rect">
              <a:avLst/>
            </a:prstGeom>
            <a:effectLst/>
          </p:spPr>
        </p:pic>
      </p:gr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078" t="1515" r="2640" b="2625"/>
          <a:stretch/>
        </p:blipFill>
        <p:spPr>
          <a:xfrm>
            <a:off x="1944062" y="2896589"/>
            <a:ext cx="1384410" cy="1228942"/>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9103" y="2875631"/>
            <a:ext cx="1100803" cy="803586"/>
          </a:xfrm>
          <a:prstGeom prst="rect">
            <a:avLst/>
          </a:prstGeom>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t="-2579" r="51876"/>
          <a:stretch/>
        </p:blipFill>
        <p:spPr>
          <a:xfrm>
            <a:off x="3929184" y="2942008"/>
            <a:ext cx="2274012" cy="836563"/>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153" r="71929" b="21878"/>
          <a:stretch/>
        </p:blipFill>
        <p:spPr>
          <a:xfrm>
            <a:off x="7678820" y="1588773"/>
            <a:ext cx="2182082" cy="75761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10426" y="2914815"/>
            <a:ext cx="1681733" cy="848341"/>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5051" y="1532478"/>
            <a:ext cx="2010049" cy="870204"/>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4063" y="1388354"/>
            <a:ext cx="2557155" cy="1158453"/>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9861" y="284235"/>
            <a:ext cx="1267582" cy="1191779"/>
          </a:xfrm>
          <a:prstGeom prst="rect">
            <a:avLst/>
          </a:prstGeom>
        </p:spPr>
      </p:pic>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r="5489" b="40458"/>
          <a:stretch/>
        </p:blipFill>
        <p:spPr>
          <a:xfrm>
            <a:off x="9376388" y="6184279"/>
            <a:ext cx="994756" cy="589220"/>
          </a:xfrm>
          <a:prstGeom prst="rect">
            <a:avLst/>
          </a:prstGeom>
        </p:spPr>
      </p:pic>
    </p:spTree>
    <p:extLst>
      <p:ext uri="{BB962C8B-B14F-4D97-AF65-F5344CB8AC3E}">
        <p14:creationId xmlns:p14="http://schemas.microsoft.com/office/powerpoint/2010/main" val="105966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 b="9247"/>
          <a:stretch/>
        </p:blipFill>
        <p:spPr>
          <a:xfrm>
            <a:off x="16" y="10"/>
            <a:ext cx="7556889"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96885" y="640080"/>
            <a:ext cx="3659246" cy="2926080"/>
          </a:xfrm>
        </p:spPr>
        <p:txBody>
          <a:bodyPr>
            <a:normAutofit/>
          </a:bodyPr>
          <a:lstStyle/>
          <a:p>
            <a:pPr algn="ctr"/>
            <a:r>
              <a:rPr lang="en-US" sz="4400" dirty="0">
                <a:solidFill>
                  <a:srgbClr val="FFFFFF"/>
                </a:solidFill>
                <a:effectLst>
                  <a:outerShdw blurRad="38100" dist="38100" dir="2700000" algn="tl">
                    <a:srgbClr val="000000">
                      <a:alpha val="43137"/>
                    </a:srgbClr>
                  </a:outerShdw>
                </a:effectLst>
              </a:rPr>
              <a:t>Power</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Through </a:t>
            </a:r>
            <a:br>
              <a:rPr lang="en-US" sz="4400" dirty="0">
                <a:solidFill>
                  <a:srgbClr val="FFFFFF"/>
                </a:solidFill>
                <a:effectLst>
                  <a:outerShdw blurRad="38100" dist="38100" dir="2700000" algn="tl">
                    <a:srgbClr val="000000">
                      <a:alpha val="43137"/>
                    </a:srgbClr>
                  </a:outerShdw>
                </a:effectLst>
              </a:rPr>
            </a:br>
            <a:r>
              <a:rPr lang="en-US" sz="4400" dirty="0">
                <a:solidFill>
                  <a:srgbClr val="FFFFFF"/>
                </a:solidFill>
                <a:effectLst>
                  <a:outerShdw blurRad="38100" dist="38100" dir="2700000" algn="tl">
                    <a:srgbClr val="000000">
                      <a:alpha val="43137"/>
                    </a:srgbClr>
                  </a:outerShdw>
                </a:effectLst>
              </a:rPr>
              <a:t>Partnership</a:t>
            </a:r>
          </a:p>
        </p:txBody>
      </p:sp>
      <p:sp>
        <p:nvSpPr>
          <p:cNvPr id="3" name="Subtitle 2"/>
          <p:cNvSpPr>
            <a:spLocks noGrp="1"/>
          </p:cNvSpPr>
          <p:nvPr>
            <p:ph type="subTitle" idx="1"/>
          </p:nvPr>
        </p:nvSpPr>
        <p:spPr>
          <a:xfrm>
            <a:off x="8096885" y="3578085"/>
            <a:ext cx="3659246" cy="1554480"/>
          </a:xfrm>
        </p:spPr>
        <p:txBody>
          <a:bodyPr>
            <a:normAutofit/>
          </a:bodyPr>
          <a:lstStyle/>
          <a:p>
            <a:r>
              <a:rPr lang="en-US" sz="1500" dirty="0">
                <a:solidFill>
                  <a:srgbClr val="FFFFFF"/>
                </a:solidFill>
              </a:rPr>
              <a:t>Statewide conference</a:t>
            </a:r>
          </a:p>
          <a:p>
            <a:r>
              <a:rPr lang="en-US" sz="1500" dirty="0">
                <a:solidFill>
                  <a:srgbClr val="FFFFFF"/>
                </a:solidFill>
              </a:rPr>
              <a:t>Thursday, September 28, 2017</a:t>
            </a:r>
          </a:p>
        </p:txBody>
      </p:sp>
    </p:spTree>
    <p:extLst>
      <p:ext uri="{BB962C8B-B14F-4D97-AF65-F5344CB8AC3E}">
        <p14:creationId xmlns:p14="http://schemas.microsoft.com/office/powerpoint/2010/main" val="240489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002060"/>
                </a:solidFill>
                <a:effectLst>
                  <a:outerShdw blurRad="38100" dist="38100" dir="2700000" algn="tl">
                    <a:srgbClr val="000000">
                      <a:alpha val="43137"/>
                    </a:srgbClr>
                  </a:outerShdw>
                </a:effectLst>
              </a:rPr>
              <a:t>Board of Directors – Chapter Representatives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a:t>Christian Moriarty – American Debt Crisis – Long Island</a:t>
            </a:r>
          </a:p>
          <a:p>
            <a:pPr>
              <a:buFont typeface="Wingdings" panose="05000000000000000000" pitchFamily="2" charset="2"/>
              <a:buChar char="v"/>
            </a:pPr>
            <a:r>
              <a:rPr lang="en-US" sz="2400" dirty="0"/>
              <a:t>Charles Butler – Harlem Congregations for Community Improvement – NYC</a:t>
            </a:r>
          </a:p>
          <a:p>
            <a:pPr>
              <a:buFont typeface="Wingdings" panose="05000000000000000000" pitchFamily="2" charset="2"/>
              <a:buChar char="v"/>
            </a:pPr>
            <a:r>
              <a:rPr lang="en-US" sz="2400" dirty="0"/>
              <a:t>Kathy Germain – RUPCO – Hudson Valley</a:t>
            </a:r>
          </a:p>
          <a:p>
            <a:pPr>
              <a:buFont typeface="Wingdings" panose="05000000000000000000" pitchFamily="2" charset="2"/>
              <a:buChar char="v"/>
            </a:pPr>
            <a:r>
              <a:rPr lang="en-US" sz="2400" dirty="0"/>
              <a:t>Tracy </a:t>
            </a:r>
            <a:r>
              <a:rPr lang="en-US" sz="2400" dirty="0" err="1"/>
              <a:t>Gibeau</a:t>
            </a:r>
            <a:r>
              <a:rPr lang="en-US" sz="2400" dirty="0"/>
              <a:t> – Albany County Rural Housing Alliance – Capital District</a:t>
            </a:r>
          </a:p>
          <a:p>
            <a:pPr>
              <a:buFont typeface="Wingdings" panose="05000000000000000000" pitchFamily="2" charset="2"/>
              <a:buChar char="v"/>
            </a:pPr>
            <a:r>
              <a:rPr lang="en-US" sz="2400" dirty="0"/>
              <a:t>Christine Lennon – </a:t>
            </a:r>
            <a:r>
              <a:rPr lang="en-US" sz="2400" dirty="0" err="1"/>
              <a:t>HomeOwnershipCenter</a:t>
            </a:r>
            <a:r>
              <a:rPr lang="en-US" sz="2400" dirty="0"/>
              <a:t> UNHS – Central NY</a:t>
            </a:r>
          </a:p>
          <a:p>
            <a:pPr>
              <a:buFont typeface="Wingdings" panose="05000000000000000000" pitchFamily="2" charset="2"/>
              <a:buChar char="v"/>
            </a:pPr>
            <a:r>
              <a:rPr lang="en-US" sz="2400" dirty="0"/>
              <a:t>Shawn Blauvelt – Keuka Housing Council – Rochester/Finger Lakes</a:t>
            </a:r>
          </a:p>
          <a:p>
            <a:pPr>
              <a:buFont typeface="Wingdings" panose="05000000000000000000" pitchFamily="2" charset="2"/>
              <a:buChar char="v"/>
            </a:pPr>
            <a:r>
              <a:rPr lang="en-US" sz="2400" dirty="0"/>
              <a:t>Sandy Becker – Belmont Housing – Western NY</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338904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002060"/>
                </a:solidFill>
                <a:effectLst>
                  <a:outerShdw blurRad="38100" dist="38100" dir="2700000" algn="tl">
                    <a:srgbClr val="000000">
                      <a:alpha val="43137"/>
                    </a:srgbClr>
                  </a:outerShdw>
                </a:effectLst>
              </a:rPr>
              <a:t>Board of Directors – At-Large Delegates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t>Michelle DiBenedetto – Long Island Housing Partnership</a:t>
            </a:r>
          </a:p>
          <a:p>
            <a:pPr>
              <a:buFont typeface="Wingdings" panose="05000000000000000000" pitchFamily="2" charset="2"/>
              <a:buChar char="v"/>
            </a:pPr>
            <a:r>
              <a:rPr lang="en-US" sz="3200" dirty="0"/>
              <a:t>Lucy Raimes – Center for NYC Neighborhoods</a:t>
            </a:r>
          </a:p>
          <a:p>
            <a:pPr>
              <a:buFont typeface="Wingdings" panose="05000000000000000000" pitchFamily="2" charset="2"/>
              <a:buChar char="v"/>
            </a:pPr>
            <a:r>
              <a:rPr lang="en-US" sz="3200" dirty="0"/>
              <a:t>Robert McCool – Neighbors Helping Neighbors</a:t>
            </a:r>
          </a:p>
          <a:p>
            <a:pPr>
              <a:buFont typeface="Wingdings" panose="05000000000000000000" pitchFamily="2" charset="2"/>
              <a:buChar char="v"/>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24621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rgbClr val="002060"/>
                </a:solidFill>
                <a:effectLst>
                  <a:outerShdw blurRad="38100" dist="38100" dir="2700000" algn="tl">
                    <a:srgbClr val="000000">
                      <a:alpha val="43137"/>
                    </a:srgbClr>
                  </a:outerShdw>
                </a:effectLst>
              </a:rPr>
              <a:t>Board of Directors – Officers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4800" dirty="0"/>
              <a:t>Michelle Di Benedetto – President</a:t>
            </a:r>
          </a:p>
          <a:p>
            <a:pPr>
              <a:buFont typeface="Wingdings" panose="05000000000000000000" pitchFamily="2" charset="2"/>
              <a:buChar char="v"/>
            </a:pPr>
            <a:r>
              <a:rPr lang="en-US" sz="4800" dirty="0"/>
              <a:t>Christian Moriarty – Vice President</a:t>
            </a:r>
          </a:p>
          <a:p>
            <a:pPr>
              <a:buFont typeface="Wingdings" panose="05000000000000000000" pitchFamily="2" charset="2"/>
              <a:buChar char="v"/>
            </a:pPr>
            <a:r>
              <a:rPr lang="en-US" sz="4800" dirty="0"/>
              <a:t>Charles Butler – Secretary</a:t>
            </a:r>
          </a:p>
          <a:p>
            <a:pPr>
              <a:buFont typeface="Wingdings" panose="05000000000000000000" pitchFamily="2" charset="2"/>
              <a:buChar char="v"/>
            </a:pPr>
            <a:r>
              <a:rPr lang="en-US" sz="4800" dirty="0"/>
              <a:t>Sandy Becker - Treasurer</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29330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pPr lvl="0"/>
            <a:r>
              <a:rPr lang="en-US" b="1" dirty="0">
                <a:solidFill>
                  <a:srgbClr val="002060"/>
                </a:solidFill>
                <a:effectLst>
                  <a:outerShdw blurRad="38100" dist="38100" dir="2700000" algn="tl">
                    <a:srgbClr val="000000">
                      <a:alpha val="43137"/>
                    </a:srgbClr>
                  </a:outerShdw>
                </a:effectLst>
              </a:rPr>
              <a:t>Committee Member Chairs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4800" dirty="0"/>
              <a:t>Chapter Services – </a:t>
            </a:r>
            <a:r>
              <a:rPr lang="en-US" sz="4800" dirty="0" err="1"/>
              <a:t>Courina</a:t>
            </a:r>
            <a:r>
              <a:rPr lang="en-US" sz="4800" dirty="0"/>
              <a:t> </a:t>
            </a:r>
            <a:r>
              <a:rPr lang="en-US" sz="4800" dirty="0" err="1"/>
              <a:t>Yulisa</a:t>
            </a:r>
            <a:r>
              <a:rPr lang="en-US" sz="4800" dirty="0"/>
              <a:t>  </a:t>
            </a:r>
          </a:p>
          <a:p>
            <a:pPr>
              <a:buFont typeface="Wingdings" panose="05000000000000000000" pitchFamily="2" charset="2"/>
              <a:buChar char="v"/>
            </a:pPr>
            <a:r>
              <a:rPr lang="en-US" sz="4800" dirty="0"/>
              <a:t>Advocacy – Sue Cotner</a:t>
            </a:r>
          </a:p>
          <a:p>
            <a:pPr>
              <a:buFont typeface="Wingdings" panose="05000000000000000000" pitchFamily="2" charset="2"/>
              <a:buChar char="v"/>
            </a:pPr>
            <a:r>
              <a:rPr lang="en-US" sz="4800" dirty="0"/>
              <a:t>Program &amp; Business Development – Hilary Lamishaw &amp; Sue Cotner</a:t>
            </a:r>
          </a:p>
          <a:p>
            <a:pPr>
              <a:buFont typeface="Wingdings" panose="05000000000000000000" pitchFamily="2" charset="2"/>
              <a:buChar char="v"/>
            </a:pPr>
            <a:endParaRPr lang="en-US" sz="2400" dirty="0"/>
          </a:p>
          <a:p>
            <a:pPr>
              <a:buFont typeface="Wingdings" panose="05000000000000000000" pitchFamily="2" charset="2"/>
              <a:buChar char="v"/>
            </a:pPr>
            <a:endParaRPr lang="en-US" sz="2400" dirty="0"/>
          </a:p>
          <a:p>
            <a:pPr marL="457200" indent="-457200">
              <a:buFont typeface="+mj-lt"/>
              <a:buAutoNum type="arabicPeriod"/>
            </a:pPr>
            <a:endParaRPr lang="en-US" sz="2400" dirty="0"/>
          </a:p>
          <a:p>
            <a:pPr marL="457200" indent="-457200">
              <a:buFont typeface="+mj-lt"/>
              <a:buAutoNum type="arabicPeriod"/>
            </a:pPr>
            <a:endParaRPr lang="en-US" sz="2400" dirty="0"/>
          </a:p>
          <a:p>
            <a:endParaRPr lang="en-US" sz="2400" dirty="0"/>
          </a:p>
        </p:txBody>
      </p:sp>
    </p:spTree>
    <p:extLst>
      <p:ext uri="{BB962C8B-B14F-4D97-AF65-F5344CB8AC3E}">
        <p14:creationId xmlns:p14="http://schemas.microsoft.com/office/powerpoint/2010/main" val="293810394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FM Multifamily">
  <a:themeElements>
    <a:clrScheme name="New FM Palette">
      <a:dk1>
        <a:srgbClr val="000000"/>
      </a:dk1>
      <a:lt1>
        <a:srgbClr val="FFFFFF"/>
      </a:lt1>
      <a:dk2>
        <a:srgbClr val="0085C8"/>
      </a:dk2>
      <a:lt2>
        <a:srgbClr val="EEECE1"/>
      </a:lt2>
      <a:accent1>
        <a:srgbClr val="0070C0"/>
      </a:accent1>
      <a:accent2>
        <a:srgbClr val="88BD45"/>
      </a:accent2>
      <a:accent3>
        <a:srgbClr val="F6C700"/>
      </a:accent3>
      <a:accent4>
        <a:srgbClr val="00B0F0"/>
      </a:accent4>
      <a:accent5>
        <a:srgbClr val="E46C0A"/>
      </a:accent5>
      <a:accent6>
        <a:srgbClr val="C00000"/>
      </a:accent6>
      <a:hlink>
        <a:srgbClr val="0000FF"/>
      </a:hlink>
      <a:folHlink>
        <a:srgbClr val="00B0F0"/>
      </a:folHlink>
    </a:clrScheme>
    <a:fontScheme name="Freddie 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noFill/>
          <a:prstDash val="solid"/>
          <a:round/>
          <a:headEnd type="none" w="med" len="med"/>
          <a:tailEnd type="none" w="med" len="med"/>
        </a:ln>
        <a:effectLst/>
        <a:ex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ln>
          <a:noFill/>
        </a:ln>
      </a:spPr>
      <a:bodyPr wrap="none" lIns="0" tIns="0" rIns="0" bIns="0" rtlCol="0">
        <a:noAutofit/>
      </a:bodyPr>
      <a:lstStyle>
        <a:defPPr>
          <a:defRPr dirty="0"/>
        </a:defPPr>
      </a:lstStyle>
    </a:txDef>
  </a:objectDefaults>
  <a:extraClrSchemeLst>
    <a:extraClrScheme>
      <a:clrScheme name="Freddie-Mac-NewLogo 1">
        <a:dk1>
          <a:srgbClr val="000000"/>
        </a:dk1>
        <a:lt1>
          <a:srgbClr val="FFFFFF"/>
        </a:lt1>
        <a:dk2>
          <a:srgbClr val="000000"/>
        </a:dk2>
        <a:lt2>
          <a:srgbClr val="808080"/>
        </a:lt2>
        <a:accent1>
          <a:srgbClr val="4FA500"/>
        </a:accent1>
        <a:accent2>
          <a:srgbClr val="0093DD"/>
        </a:accent2>
        <a:accent3>
          <a:srgbClr val="FFFFFF"/>
        </a:accent3>
        <a:accent4>
          <a:srgbClr val="000000"/>
        </a:accent4>
        <a:accent5>
          <a:srgbClr val="B2CFAA"/>
        </a:accent5>
        <a:accent6>
          <a:srgbClr val="0085C8"/>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rdner_lendersone_march2017.potx" id="{947001EF-3218-480B-84B5-CB27A53770B2}" vid="{944F05C7-FEA2-4041-BD3B-1D66136E8736}"/>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835</TotalTime>
  <Words>1580</Words>
  <Application>Microsoft Office PowerPoint</Application>
  <PresentationFormat>Widescreen</PresentationFormat>
  <Paragraphs>341</Paragraphs>
  <Slides>51</Slides>
  <Notes>8</Notes>
  <HiddenSlides>1</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51</vt:i4>
      </vt:variant>
    </vt:vector>
  </HeadingPairs>
  <TitlesOfParts>
    <vt:vector size="66" baseType="lpstr">
      <vt:lpstr>Arial</vt:lpstr>
      <vt:lpstr>Arial Black</vt:lpstr>
      <vt:lpstr>Brandon Text Bold</vt:lpstr>
      <vt:lpstr>Brandon Text Medium</vt:lpstr>
      <vt:lpstr>Brandon Text Regular</vt:lpstr>
      <vt:lpstr>Brandont text regular</vt:lpstr>
      <vt:lpstr>Calibri</vt:lpstr>
      <vt:lpstr>Calibri Light</vt:lpstr>
      <vt:lpstr>Century Gothic</vt:lpstr>
      <vt:lpstr>Stencil</vt:lpstr>
      <vt:lpstr>Times New Roman</vt:lpstr>
      <vt:lpstr>Wingdings</vt:lpstr>
      <vt:lpstr>Retrospect</vt:lpstr>
      <vt:lpstr>FM Multifamily</vt:lpstr>
      <vt:lpstr>4_Office Theme</vt:lpstr>
      <vt:lpstr>Power Through  Partnership</vt:lpstr>
      <vt:lpstr>Powered by</vt:lpstr>
      <vt:lpstr>Who We Are</vt:lpstr>
      <vt:lpstr>Sponsors</vt:lpstr>
      <vt:lpstr>Conference Planning Committee</vt:lpstr>
      <vt:lpstr>Board of Directors – Chapter Representatives</vt:lpstr>
      <vt:lpstr>Board of Directors – At-Large Delegates</vt:lpstr>
      <vt:lpstr>Board of Directors – Officers</vt:lpstr>
      <vt:lpstr>Committee Member Chairs</vt:lpstr>
      <vt:lpstr>Committee Board Chairs</vt:lpstr>
      <vt:lpstr>Partnerships</vt:lpstr>
      <vt:lpstr>PowerPoint Presentation</vt:lpstr>
      <vt:lpstr>Values of Professional Networking</vt:lpstr>
      <vt:lpstr>Expand Knowledge</vt:lpstr>
      <vt:lpstr>Leverage Relationships</vt:lpstr>
      <vt:lpstr>Access Stakeholders&amp; Partners</vt:lpstr>
      <vt:lpstr>Increase Power</vt:lpstr>
      <vt:lpstr>Current Programs &amp; Projects</vt:lpstr>
      <vt:lpstr>Under Development…</vt:lpstr>
      <vt:lpstr>Be an Active Member</vt:lpstr>
      <vt:lpstr>Power Through  Partnership</vt:lpstr>
      <vt:lpstr>Meet Your Partnership Panelists</vt:lpstr>
      <vt:lpstr>Jason Jefferies Affordable Lending Regional Manager – North East Freddie Mac </vt:lpstr>
      <vt:lpstr>Sustainable Affordable Lending Programs</vt:lpstr>
      <vt:lpstr>What’s Happening in the Housing Market?</vt:lpstr>
      <vt:lpstr>Millennials Dominate the Conversation</vt:lpstr>
      <vt:lpstr>Where Are the Greatest Concentrations of Mortgage-ready Millennials?</vt:lpstr>
      <vt:lpstr>Affordability Is a Challenge in Many Areas</vt:lpstr>
      <vt:lpstr>Generation X Is Comparatively Small But  Still Important</vt:lpstr>
      <vt:lpstr>Baby Boomers Control the Market</vt:lpstr>
      <vt:lpstr>We Can Grow Responsible, Sustainable Affordable Lending – Together</vt:lpstr>
      <vt:lpstr>Raymond Leech Community Lending CDT  Fannie Mae  </vt:lpstr>
      <vt:lpstr>  Edward Bartholomew President EDC Warren County   </vt:lpstr>
      <vt:lpstr>Charles Kilbourne Trustee The Wright Family Foundation  </vt:lpstr>
      <vt:lpstr>Power Through  Partnership</vt:lpstr>
      <vt:lpstr>      Sherri Eckles Senior Vice-President SONYMA   </vt:lpstr>
      <vt:lpstr>      Gabe del Rio President Nationwide Mortgage Collaborative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Through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&amp; Opportunities</dc:title>
  <dc:creator>Jennifer Murphy</dc:creator>
  <cp:lastModifiedBy>Jennifer Murphy</cp:lastModifiedBy>
  <cp:revision>59</cp:revision>
  <cp:lastPrinted>2016-09-18T17:00:59Z</cp:lastPrinted>
  <dcterms:created xsi:type="dcterms:W3CDTF">2016-06-08T12:57:18Z</dcterms:created>
  <dcterms:modified xsi:type="dcterms:W3CDTF">2017-09-25T23:06:20Z</dcterms:modified>
</cp:coreProperties>
</file>